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95" r:id="rId2"/>
    <p:sldId id="296" r:id="rId3"/>
    <p:sldId id="298" r:id="rId4"/>
    <p:sldId id="256" r:id="rId5"/>
    <p:sldId id="282" r:id="rId6"/>
    <p:sldId id="283" r:id="rId7"/>
    <p:sldId id="284" r:id="rId8"/>
    <p:sldId id="286" r:id="rId9"/>
    <p:sldId id="288" r:id="rId10"/>
    <p:sldId id="344" r:id="rId11"/>
    <p:sldId id="300" r:id="rId12"/>
    <p:sldId id="299" r:id="rId13"/>
    <p:sldId id="306" r:id="rId14"/>
    <p:sldId id="291" r:id="rId15"/>
    <p:sldId id="302" r:id="rId16"/>
    <p:sldId id="355" r:id="rId17"/>
    <p:sldId id="357" r:id="rId18"/>
    <p:sldId id="356" r:id="rId19"/>
    <p:sldId id="354" r:id="rId20"/>
    <p:sldId id="259" r:id="rId21"/>
    <p:sldId id="307" r:id="rId22"/>
    <p:sldId id="308" r:id="rId23"/>
    <p:sldId id="303" r:id="rId24"/>
    <p:sldId id="346" r:id="rId25"/>
    <p:sldId id="309" r:id="rId26"/>
    <p:sldId id="310" r:id="rId27"/>
    <p:sldId id="311" r:id="rId28"/>
    <p:sldId id="312" r:id="rId29"/>
    <p:sldId id="313" r:id="rId30"/>
    <p:sldId id="314" r:id="rId31"/>
    <p:sldId id="315" r:id="rId32"/>
    <p:sldId id="261" r:id="rId33"/>
    <p:sldId id="316" r:id="rId34"/>
    <p:sldId id="262" r:id="rId35"/>
    <p:sldId id="317" r:id="rId36"/>
    <p:sldId id="319" r:id="rId37"/>
    <p:sldId id="320" r:id="rId38"/>
    <p:sldId id="328" r:id="rId39"/>
    <p:sldId id="330" r:id="rId40"/>
    <p:sldId id="329" r:id="rId41"/>
    <p:sldId id="343" r:id="rId42"/>
    <p:sldId id="347" r:id="rId43"/>
    <p:sldId id="348" r:id="rId44"/>
    <p:sldId id="349" r:id="rId45"/>
    <p:sldId id="350" r:id="rId46"/>
    <p:sldId id="351" r:id="rId47"/>
    <p:sldId id="352" r:id="rId48"/>
    <p:sldId id="353" r:id="rId49"/>
  </p:sldIdLst>
  <p:sldSz cx="18288000" cy="10287000"/>
  <p:notesSz cx="6858000" cy="9144000"/>
  <p:embeddedFontLst>
    <p:embeddedFont>
      <p:font typeface="#9Slide05 IcielSanelma" panose="020B0604020202020204" charset="0"/>
      <p:regular r:id="rId51"/>
    </p:embeddedFont>
    <p:embeddedFont>
      <p:font typeface="Calibri" panose="020F0502020204030204" pitchFamily="34" charset="0"/>
      <p:regular r:id="rId52"/>
      <p:bold r:id="rId53"/>
      <p:italic r:id="rId54"/>
      <p:boldItalic r:id="rId55"/>
    </p:embeddedFont>
    <p:embeddedFont>
      <p:font typeface="Cambria" panose="02040503050406030204" pitchFamily="18" charset="0"/>
      <p:regular r:id="rId56"/>
      <p:bold r:id="rId57"/>
      <p:italic r:id="rId58"/>
      <p:boldItalic r:id="rId59"/>
    </p:embeddedFont>
    <p:embeddedFont>
      <p:font typeface="Microsoft Sans Serif" panose="020B0604020202020204" pitchFamily="3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562" autoAdjust="0"/>
  </p:normalViewPr>
  <p:slideViewPr>
    <p:cSldViewPr>
      <p:cViewPr varScale="1">
        <p:scale>
          <a:sx n="41" d="100"/>
          <a:sy n="41" d="100"/>
        </p:scale>
        <p:origin x="820"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t>‹#›</a:t>
            </a:fld>
            <a:endParaRPr lang="en-US"/>
          </a:p>
        </p:txBody>
      </p:sp>
    </p:spTree>
    <p:extLst>
      <p:ext uri="{BB962C8B-B14F-4D97-AF65-F5344CB8AC3E}">
        <p14:creationId xmlns:p14="http://schemas.microsoft.com/office/powerpoint/2010/main" val="29007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a:t>
            </a:fld>
            <a:endParaRPr lang="en-US"/>
          </a:p>
        </p:txBody>
      </p:sp>
    </p:spTree>
    <p:extLst>
      <p:ext uri="{BB962C8B-B14F-4D97-AF65-F5344CB8AC3E}">
        <p14:creationId xmlns:p14="http://schemas.microsoft.com/office/powerpoint/2010/main" val="192381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10</a:t>
            </a:fld>
            <a:endParaRPr lang="en-US"/>
          </a:p>
        </p:txBody>
      </p:sp>
    </p:spTree>
    <p:extLst>
      <p:ext uri="{BB962C8B-B14F-4D97-AF65-F5344CB8AC3E}">
        <p14:creationId xmlns:p14="http://schemas.microsoft.com/office/powerpoint/2010/main" val="92265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Hoàn</a:t>
            </a:r>
            <a:r>
              <a:rPr lang="en-US" baseline="0" dirty="0" err="1"/>
              <a:t>g</a:t>
            </a:r>
            <a:r>
              <a:rPr lang="en-US" baseline="0" dirty="0"/>
              <a:t> </a:t>
            </a:r>
            <a:r>
              <a:rPr lang="en-US" baseline="0" dirty="0" err="1"/>
              <a:t>Lê</a:t>
            </a:r>
            <a:r>
              <a:rPr lang="en-US" baseline="0" dirty="0"/>
              <a:t> </a:t>
            </a:r>
            <a:r>
              <a:rPr lang="en-US" baseline="0" dirty="0" err="1"/>
              <a:t>nhất</a:t>
            </a:r>
            <a:r>
              <a:rPr lang="en-US" baseline="0" dirty="0"/>
              <a:t> </a:t>
            </a:r>
            <a:r>
              <a:rPr lang="en-US" baseline="0" dirty="0" err="1"/>
              <a:t>thống</a:t>
            </a:r>
            <a:r>
              <a:rPr lang="en-US" baseline="0" dirty="0"/>
              <a:t> </a:t>
            </a:r>
            <a:r>
              <a:rPr lang="en-US" baseline="0" dirty="0" err="1"/>
              <a:t>chí</a:t>
            </a:r>
            <a:r>
              <a:rPr lang="en-US" baseline="0" dirty="0"/>
              <a:t>” </a:t>
            </a:r>
            <a:r>
              <a:rPr lang="en-US" baseline="0" dirty="0" err="1"/>
              <a:t>được</a:t>
            </a:r>
            <a:r>
              <a:rPr lang="en-US" baseline="0" dirty="0"/>
              <a:t> </a:t>
            </a:r>
            <a:r>
              <a:rPr lang="en-US" baseline="0" dirty="0" err="1"/>
              <a:t>viết</a:t>
            </a:r>
            <a:r>
              <a:rPr lang="en-US" baseline="0" dirty="0"/>
              <a:t> </a:t>
            </a:r>
            <a:r>
              <a:rPr lang="en-US" baseline="0" dirty="0" err="1"/>
              <a:t>trong</a:t>
            </a:r>
            <a:r>
              <a:rPr lang="en-US" baseline="0" dirty="0"/>
              <a:t> </a:t>
            </a:r>
            <a:r>
              <a:rPr lang="en-US" baseline="0" dirty="0" err="1"/>
              <a:t>hàon</a:t>
            </a:r>
            <a:r>
              <a:rPr lang="en-US" baseline="0" dirty="0"/>
              <a:t> </a:t>
            </a:r>
            <a:r>
              <a:rPr lang="en-US" baseline="0" dirty="0" err="1"/>
              <a:t>cảnh</a:t>
            </a:r>
            <a:r>
              <a:rPr lang="en-US" baseline="0" dirty="0"/>
              <a:t> </a:t>
            </a:r>
            <a:r>
              <a:rPr lang="en-US" baseline="0" dirty="0" err="1"/>
              <a:t>nào</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3276799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Đoạn</a:t>
            </a:r>
            <a:r>
              <a:rPr lang="en-US" baseline="0" dirty="0"/>
              <a:t> </a:t>
            </a:r>
            <a:r>
              <a:rPr lang="en-US" baseline="0" dirty="0" err="1"/>
              <a:t>trích</a:t>
            </a:r>
            <a:r>
              <a:rPr lang="en-US" baseline="0" dirty="0"/>
              <a:t> </a:t>
            </a:r>
            <a:r>
              <a:rPr lang="en-US" baseline="0" dirty="0" err="1"/>
              <a:t>có</a:t>
            </a:r>
            <a:r>
              <a:rPr lang="en-US" baseline="0" dirty="0"/>
              <a:t> </a:t>
            </a:r>
            <a:r>
              <a:rPr lang="en-US" baseline="0" dirty="0" err="1"/>
              <a:t>thể</a:t>
            </a:r>
            <a:r>
              <a:rPr lang="en-US" baseline="0" dirty="0"/>
              <a:t> chia </a:t>
            </a:r>
            <a:r>
              <a:rPr lang="en-US" baseline="0" dirty="0" err="1"/>
              <a:t>làm</a:t>
            </a:r>
            <a:r>
              <a:rPr lang="en-US" baseline="0" dirty="0"/>
              <a:t> </a:t>
            </a:r>
            <a:r>
              <a:rPr lang="en-US" baseline="0" dirty="0" err="1"/>
              <a:t>mấy</a:t>
            </a:r>
            <a:r>
              <a:rPr lang="en-US" baseline="0" dirty="0"/>
              <a:t> </a:t>
            </a:r>
            <a:r>
              <a:rPr lang="en-US" baseline="0" dirty="0" err="1"/>
              <a:t>phần</a:t>
            </a:r>
            <a:r>
              <a:rPr lang="en-US" baseline="0" dirty="0"/>
              <a:t>? </a:t>
            </a:r>
            <a:r>
              <a:rPr lang="en-US" baseline="0" dirty="0" err="1"/>
              <a:t>Nêu</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của</a:t>
            </a:r>
            <a:r>
              <a:rPr lang="en-US" baseline="0" dirty="0"/>
              <a:t> </a:t>
            </a:r>
            <a:r>
              <a:rPr lang="en-US" baseline="0" dirty="0" err="1"/>
              <a:t>từng</a:t>
            </a:r>
            <a:r>
              <a:rPr lang="en-US" baseline="0" dirty="0"/>
              <a:t> </a:t>
            </a:r>
            <a:r>
              <a:rPr lang="en-US" baseline="0" dirty="0" err="1"/>
              <a:t>phần</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614231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hãy</a:t>
            </a:r>
            <a:r>
              <a:rPr lang="en-US" baseline="0" dirty="0"/>
              <a:t> </a:t>
            </a:r>
            <a:r>
              <a:rPr lang="en-US" baseline="0" dirty="0" err="1"/>
              <a:t>tóm</a:t>
            </a:r>
            <a:r>
              <a:rPr lang="en-US" baseline="0" dirty="0"/>
              <a:t> </a:t>
            </a:r>
            <a:r>
              <a:rPr lang="en-US" baseline="0" dirty="0" err="1"/>
              <a:t>tắt</a:t>
            </a:r>
            <a:r>
              <a:rPr lang="en-US" baseline="0" dirty="0"/>
              <a:t> </a:t>
            </a:r>
            <a:r>
              <a:rPr lang="en-US" baseline="0" dirty="0" err="1"/>
              <a:t>ngắn</a:t>
            </a:r>
            <a:r>
              <a:rPr lang="en-US" baseline="0" dirty="0"/>
              <a:t> </a:t>
            </a:r>
            <a:r>
              <a:rPr lang="en-US" baseline="0" dirty="0" err="1"/>
              <a:t>gọn</a:t>
            </a:r>
            <a:r>
              <a:rPr lang="en-US" baseline="0" dirty="0"/>
              <a:t> </a:t>
            </a:r>
            <a:r>
              <a:rPr lang="en-US" baseline="0" dirty="0" err="1"/>
              <a:t>nội</a:t>
            </a:r>
            <a:r>
              <a:rPr lang="en-US" baseline="0" dirty="0"/>
              <a:t> dung </a:t>
            </a:r>
            <a:r>
              <a:rPr lang="en-US" baseline="0" dirty="0" err="1"/>
              <a:t>hồi</a:t>
            </a:r>
            <a:r>
              <a:rPr lang="en-US" baseline="0" dirty="0"/>
              <a:t> </a:t>
            </a:r>
            <a:r>
              <a:rPr lang="en-US" baseline="0" dirty="0" err="1"/>
              <a:t>thứ</a:t>
            </a:r>
            <a:r>
              <a:rPr lang="en-US" baseline="0" dirty="0"/>
              <a:t> 14.</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3727547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14</a:t>
            </a:fld>
            <a:endParaRPr lang="en-US"/>
          </a:p>
        </p:txBody>
      </p:sp>
    </p:spTree>
    <p:extLst>
      <p:ext uri="{BB962C8B-B14F-4D97-AF65-F5344CB8AC3E}">
        <p14:creationId xmlns:p14="http://schemas.microsoft.com/office/powerpoint/2010/main" val="864184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15</a:t>
            </a:fld>
            <a:endParaRPr lang="en-US"/>
          </a:p>
        </p:txBody>
      </p:sp>
    </p:spTree>
    <p:extLst>
      <p:ext uri="{BB962C8B-B14F-4D97-AF65-F5344CB8AC3E}">
        <p14:creationId xmlns:p14="http://schemas.microsoft.com/office/powerpoint/2010/main" val="1818876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16</a:t>
            </a:fld>
            <a:endParaRPr lang="en-US"/>
          </a:p>
        </p:txBody>
      </p:sp>
    </p:spTree>
    <p:extLst>
      <p:ext uri="{BB962C8B-B14F-4D97-AF65-F5344CB8AC3E}">
        <p14:creationId xmlns:p14="http://schemas.microsoft.com/office/powerpoint/2010/main" val="308247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17</a:t>
            </a:fld>
            <a:endParaRPr lang="en-US"/>
          </a:p>
        </p:txBody>
      </p:sp>
    </p:spTree>
    <p:extLst>
      <p:ext uri="{BB962C8B-B14F-4D97-AF65-F5344CB8AC3E}">
        <p14:creationId xmlns:p14="http://schemas.microsoft.com/office/powerpoint/2010/main" val="1719818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18</a:t>
            </a:fld>
            <a:endParaRPr lang="en-US"/>
          </a:p>
        </p:txBody>
      </p:sp>
    </p:spTree>
    <p:extLst>
      <p:ext uri="{BB962C8B-B14F-4D97-AF65-F5344CB8AC3E}">
        <p14:creationId xmlns:p14="http://schemas.microsoft.com/office/powerpoint/2010/main" val="2308770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19</a:t>
            </a:fld>
            <a:endParaRPr lang="en-US"/>
          </a:p>
        </p:txBody>
      </p:sp>
    </p:spTree>
    <p:extLst>
      <p:ext uri="{BB962C8B-B14F-4D97-AF65-F5344CB8AC3E}">
        <p14:creationId xmlns:p14="http://schemas.microsoft.com/office/powerpoint/2010/main" val="168425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a:t>
            </a:fld>
            <a:endParaRPr lang="en-US"/>
          </a:p>
        </p:txBody>
      </p:sp>
    </p:spTree>
    <p:extLst>
      <p:ext uri="{BB962C8B-B14F-4D97-AF65-F5344CB8AC3E}">
        <p14:creationId xmlns:p14="http://schemas.microsoft.com/office/powerpoint/2010/main" val="696068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baseline="0" dirty="0"/>
              <a:t> 2 </a:t>
            </a:r>
            <a:r>
              <a:rPr lang="en-US" baseline="0" dirty="0" err="1"/>
              <a:t>câu</a:t>
            </a:r>
            <a:r>
              <a:rPr lang="en-US" baseline="0" dirty="0"/>
              <a:t> </a:t>
            </a:r>
            <a:r>
              <a:rPr lang="en-US" baseline="0" dirty="0" err="1"/>
              <a:t>mở</a:t>
            </a:r>
            <a:r>
              <a:rPr lang="en-US" baseline="0" dirty="0"/>
              <a:t> </a:t>
            </a:r>
            <a:r>
              <a:rPr lang="en-US" baseline="0" dirty="0" err="1"/>
              <a:t>đầu</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em</a:t>
            </a:r>
            <a:r>
              <a:rPr lang="en-US" baseline="0" dirty="0"/>
              <a:t> </a:t>
            </a:r>
            <a:r>
              <a:rPr lang="en-US" baseline="0" dirty="0" err="1"/>
              <a:t>hiểu</a:t>
            </a:r>
            <a:r>
              <a:rPr lang="en-US" baseline="0" dirty="0"/>
              <a:t> (</a:t>
            </a:r>
            <a:r>
              <a:rPr lang="en-US" baseline="0" dirty="0" err="1"/>
              <a:t>dự</a:t>
            </a:r>
            <a:r>
              <a:rPr lang="en-US" baseline="0" dirty="0"/>
              <a:t> </a:t>
            </a:r>
            <a:r>
              <a:rPr lang="en-US" baseline="0" dirty="0" err="1"/>
              <a:t>đoán</a:t>
            </a:r>
            <a:r>
              <a:rPr lang="en-US" baseline="0" dirty="0"/>
              <a:t>) </a:t>
            </a:r>
            <a:r>
              <a:rPr lang="en-US" baseline="0" dirty="0" err="1"/>
              <a:t>được</a:t>
            </a:r>
            <a:r>
              <a:rPr lang="en-US" baseline="0" dirty="0"/>
              <a:t> </a:t>
            </a:r>
            <a:r>
              <a:rPr lang="en-US" baseline="0" dirty="0" err="1"/>
              <a:t>điều</a:t>
            </a:r>
            <a:r>
              <a:rPr lang="en-US" baseline="0" dirty="0"/>
              <a:t> </a:t>
            </a:r>
            <a:r>
              <a:rPr lang="en-US" baseline="0" dirty="0" err="1"/>
              <a:t>gì</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20</a:t>
            </a:fld>
            <a:endParaRPr lang="en-US"/>
          </a:p>
        </p:txBody>
      </p:sp>
    </p:spTree>
    <p:extLst>
      <p:ext uri="{BB962C8B-B14F-4D97-AF65-F5344CB8AC3E}">
        <p14:creationId xmlns:p14="http://schemas.microsoft.com/office/powerpoint/2010/main" val="909902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Tìm</a:t>
            </a:r>
            <a:r>
              <a:rPr lang="en-US" baseline="0" dirty="0"/>
              <a:t> </a:t>
            </a:r>
            <a:r>
              <a:rPr lang="en-US" baseline="0" dirty="0" err="1"/>
              <a:t>những</a:t>
            </a:r>
            <a:r>
              <a:rPr lang="en-US" baseline="0" dirty="0"/>
              <a:t> chi </a:t>
            </a:r>
            <a:r>
              <a:rPr lang="en-US" baseline="0" dirty="0" err="1"/>
              <a:t>tiết</a:t>
            </a:r>
            <a:r>
              <a:rPr lang="en-US" baseline="0" dirty="0"/>
              <a:t> </a:t>
            </a:r>
            <a:r>
              <a:rPr lang="en-US" baseline="0" dirty="0" err="1"/>
              <a:t>tiêu</a:t>
            </a:r>
            <a:r>
              <a:rPr lang="en-US" baseline="0" dirty="0"/>
              <a:t> </a:t>
            </a:r>
            <a:r>
              <a:rPr lang="en-US" baseline="0" dirty="0" err="1"/>
              <a:t>biểu</a:t>
            </a:r>
            <a:r>
              <a:rPr lang="en-US" baseline="0" dirty="0"/>
              <a:t> </a:t>
            </a:r>
            <a:r>
              <a:rPr lang="en-US" baseline="0" dirty="0" err="1"/>
              <a:t>miêu</a:t>
            </a:r>
            <a:r>
              <a:rPr lang="en-US" baseline="0" dirty="0"/>
              <a:t> </a:t>
            </a:r>
            <a:r>
              <a:rPr lang="en-US" baseline="0" dirty="0" err="1"/>
              <a:t>tả</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lời</a:t>
            </a:r>
            <a:r>
              <a:rPr lang="en-US" baseline="0" dirty="0"/>
              <a:t> </a:t>
            </a:r>
            <a:r>
              <a:rPr lang="en-US" baseline="0" dirty="0" err="1"/>
              <a:t>nói</a:t>
            </a:r>
            <a:r>
              <a:rPr lang="en-US" baseline="0" dirty="0"/>
              <a:t> </a:t>
            </a:r>
            <a:r>
              <a:rPr lang="en-US" baseline="0" dirty="0" err="1"/>
              <a:t>và</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của</a:t>
            </a:r>
            <a:r>
              <a:rPr lang="en-US" baseline="0" dirty="0"/>
              <a:t> </a:t>
            </a:r>
            <a:r>
              <a:rPr lang="en-US" baseline="0" dirty="0" err="1"/>
              <a:t>Bắc</a:t>
            </a:r>
            <a:r>
              <a:rPr lang="en-US" baseline="0" dirty="0"/>
              <a:t> </a:t>
            </a:r>
            <a:r>
              <a:rPr lang="en-US" baseline="0" dirty="0" err="1"/>
              <a:t>Bình</a:t>
            </a:r>
            <a:r>
              <a:rPr lang="en-US" baseline="0" dirty="0"/>
              <a:t> </a:t>
            </a:r>
            <a:r>
              <a:rPr lang="en-US" baseline="0" dirty="0" err="1"/>
              <a:t>Vương</a:t>
            </a:r>
            <a:r>
              <a:rPr lang="en-US" baseline="0" dirty="0"/>
              <a:t> </a:t>
            </a:r>
            <a:r>
              <a:rPr lang="en-US" baseline="0" dirty="0" err="1"/>
              <a:t>khi</a:t>
            </a:r>
            <a:r>
              <a:rPr lang="en-US" baseline="0" dirty="0"/>
              <a:t> </a:t>
            </a:r>
            <a:r>
              <a:rPr lang="en-US" baseline="0" dirty="0" err="1"/>
              <a:t>nghe</a:t>
            </a:r>
            <a:r>
              <a:rPr lang="en-US" baseline="0" dirty="0"/>
              <a:t> tin </a:t>
            </a:r>
            <a:r>
              <a:rPr lang="en-US" baseline="0" dirty="0" err="1"/>
              <a:t>báo</a:t>
            </a:r>
            <a:r>
              <a:rPr lang="en-US" baseline="0" dirty="0"/>
              <a:t> </a:t>
            </a:r>
            <a:r>
              <a:rPr lang="en-US" baseline="0" dirty="0" err="1"/>
              <a:t>quân</a:t>
            </a:r>
            <a:r>
              <a:rPr lang="en-US" baseline="0" dirty="0"/>
              <a:t> </a:t>
            </a:r>
            <a:r>
              <a:rPr lang="en-US" baseline="0" dirty="0" err="1"/>
              <a:t>Thanh</a:t>
            </a:r>
            <a:r>
              <a:rPr lang="en-US" baseline="0" dirty="0"/>
              <a:t> </a:t>
            </a:r>
            <a:r>
              <a:rPr lang="en-US" baseline="0" dirty="0" err="1"/>
              <a:t>xâm</a:t>
            </a:r>
            <a:r>
              <a:rPr lang="en-US" baseline="0" dirty="0"/>
              <a:t> </a:t>
            </a:r>
            <a:r>
              <a:rPr lang="en-US" baseline="0" dirty="0" err="1"/>
              <a:t>lược</a:t>
            </a:r>
            <a:r>
              <a:rPr lang="en-US" baseline="0" dirty="0"/>
              <a:t> </a:t>
            </a:r>
            <a:r>
              <a:rPr lang="en-US" baseline="0" dirty="0" err="1"/>
              <a:t>nước</a:t>
            </a:r>
            <a:r>
              <a:rPr lang="en-US" baseline="0" dirty="0"/>
              <a:t> ta. </a:t>
            </a:r>
            <a:r>
              <a:rPr lang="en-US" baseline="0" dirty="0" err="1"/>
              <a:t>Những</a:t>
            </a:r>
            <a:r>
              <a:rPr lang="en-US" baseline="0" dirty="0"/>
              <a:t> chi </a:t>
            </a:r>
            <a:r>
              <a:rPr lang="en-US" baseline="0" dirty="0" err="1"/>
              <a:t>tiết</a:t>
            </a:r>
            <a:r>
              <a:rPr lang="en-US" baseline="0" dirty="0"/>
              <a:t> </a:t>
            </a:r>
            <a:r>
              <a:rPr lang="en-US" baseline="0" dirty="0" err="1"/>
              <a:t>đó</a:t>
            </a:r>
            <a:r>
              <a:rPr lang="en-US" baseline="0" dirty="0"/>
              <a:t> </a:t>
            </a:r>
            <a:r>
              <a:rPr lang="en-US" baseline="0" dirty="0" err="1"/>
              <a:t>cho</a:t>
            </a:r>
            <a:r>
              <a:rPr lang="en-US" baseline="0" dirty="0"/>
              <a:t> </a:t>
            </a:r>
            <a:r>
              <a:rPr lang="en-US" baseline="0" dirty="0" err="1"/>
              <a:t>thấy</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gì</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21</a:t>
            </a:fld>
            <a:endParaRPr lang="en-US"/>
          </a:p>
        </p:txBody>
      </p:sp>
    </p:spTree>
    <p:extLst>
      <p:ext uri="{BB962C8B-B14F-4D97-AF65-F5344CB8AC3E}">
        <p14:creationId xmlns:p14="http://schemas.microsoft.com/office/powerpoint/2010/main" val="2476157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Tìm</a:t>
            </a:r>
            <a:r>
              <a:rPr lang="en-US" baseline="0" dirty="0"/>
              <a:t> </a:t>
            </a:r>
            <a:r>
              <a:rPr lang="en-US" baseline="0" dirty="0" err="1"/>
              <a:t>những</a:t>
            </a:r>
            <a:r>
              <a:rPr lang="en-US" baseline="0" dirty="0"/>
              <a:t> chi </a:t>
            </a:r>
            <a:r>
              <a:rPr lang="en-US" baseline="0" dirty="0" err="1"/>
              <a:t>tiết</a:t>
            </a:r>
            <a:r>
              <a:rPr lang="en-US" baseline="0" dirty="0"/>
              <a:t> </a:t>
            </a:r>
            <a:r>
              <a:rPr lang="en-US" baseline="0" dirty="0" err="1"/>
              <a:t>tiêu</a:t>
            </a:r>
            <a:r>
              <a:rPr lang="en-US" baseline="0" dirty="0"/>
              <a:t> </a:t>
            </a:r>
            <a:r>
              <a:rPr lang="en-US" baseline="0" dirty="0" err="1"/>
              <a:t>biểu</a:t>
            </a:r>
            <a:r>
              <a:rPr lang="en-US" baseline="0" dirty="0"/>
              <a:t> </a:t>
            </a:r>
            <a:r>
              <a:rPr lang="en-US" baseline="0" dirty="0" err="1"/>
              <a:t>miêu</a:t>
            </a:r>
            <a:r>
              <a:rPr lang="en-US" baseline="0" dirty="0"/>
              <a:t> </a:t>
            </a:r>
            <a:r>
              <a:rPr lang="en-US" baseline="0" dirty="0" err="1"/>
              <a:t>tả</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lời</a:t>
            </a:r>
            <a:r>
              <a:rPr lang="en-US" baseline="0" dirty="0"/>
              <a:t> </a:t>
            </a:r>
            <a:r>
              <a:rPr lang="en-US" baseline="0" dirty="0" err="1"/>
              <a:t>nói</a:t>
            </a:r>
            <a:r>
              <a:rPr lang="en-US" baseline="0" dirty="0"/>
              <a:t> </a:t>
            </a:r>
            <a:r>
              <a:rPr lang="en-US" baseline="0" dirty="0" err="1"/>
              <a:t>và</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của</a:t>
            </a:r>
            <a:r>
              <a:rPr lang="en-US" baseline="0" dirty="0"/>
              <a:t> </a:t>
            </a:r>
            <a:r>
              <a:rPr lang="en-US" baseline="0" dirty="0" err="1"/>
              <a:t>Bắc</a:t>
            </a:r>
            <a:r>
              <a:rPr lang="en-US" baseline="0" dirty="0"/>
              <a:t> </a:t>
            </a:r>
            <a:r>
              <a:rPr lang="en-US" baseline="0" dirty="0" err="1"/>
              <a:t>Bình</a:t>
            </a:r>
            <a:r>
              <a:rPr lang="en-US" baseline="0" dirty="0"/>
              <a:t> </a:t>
            </a:r>
            <a:r>
              <a:rPr lang="en-US" baseline="0" dirty="0" err="1"/>
              <a:t>Vương</a:t>
            </a:r>
            <a:r>
              <a:rPr lang="en-US" baseline="0" dirty="0"/>
              <a:t> </a:t>
            </a:r>
            <a:r>
              <a:rPr lang="en-US" baseline="0" dirty="0" err="1"/>
              <a:t>khi</a:t>
            </a:r>
            <a:r>
              <a:rPr lang="en-US" baseline="0" dirty="0"/>
              <a:t> </a:t>
            </a:r>
            <a:r>
              <a:rPr lang="en-US" baseline="0" dirty="0" err="1"/>
              <a:t>nghe</a:t>
            </a:r>
            <a:r>
              <a:rPr lang="en-US" baseline="0" dirty="0"/>
              <a:t> tin </a:t>
            </a:r>
            <a:r>
              <a:rPr lang="en-US" baseline="0" dirty="0" err="1"/>
              <a:t>báo</a:t>
            </a:r>
            <a:r>
              <a:rPr lang="en-US" baseline="0" dirty="0"/>
              <a:t> </a:t>
            </a:r>
            <a:r>
              <a:rPr lang="en-US" baseline="0" dirty="0" err="1"/>
              <a:t>quân</a:t>
            </a:r>
            <a:r>
              <a:rPr lang="en-US" baseline="0" dirty="0"/>
              <a:t> </a:t>
            </a:r>
            <a:r>
              <a:rPr lang="en-US" baseline="0" dirty="0" err="1"/>
              <a:t>Thanh</a:t>
            </a:r>
            <a:r>
              <a:rPr lang="en-US" baseline="0" dirty="0"/>
              <a:t> </a:t>
            </a:r>
            <a:r>
              <a:rPr lang="en-US" baseline="0" dirty="0" err="1"/>
              <a:t>xâm</a:t>
            </a:r>
            <a:r>
              <a:rPr lang="en-US" baseline="0" dirty="0"/>
              <a:t> </a:t>
            </a:r>
            <a:r>
              <a:rPr lang="en-US" baseline="0" dirty="0" err="1"/>
              <a:t>lược</a:t>
            </a:r>
            <a:r>
              <a:rPr lang="en-US" baseline="0" dirty="0"/>
              <a:t> </a:t>
            </a:r>
            <a:r>
              <a:rPr lang="en-US" baseline="0" dirty="0" err="1"/>
              <a:t>nước</a:t>
            </a:r>
            <a:r>
              <a:rPr lang="en-US" baseline="0" dirty="0"/>
              <a:t> ta. </a:t>
            </a:r>
            <a:r>
              <a:rPr lang="en-US" baseline="0" dirty="0" err="1"/>
              <a:t>Những</a:t>
            </a:r>
            <a:r>
              <a:rPr lang="en-US" baseline="0" dirty="0"/>
              <a:t> chi </a:t>
            </a:r>
            <a:r>
              <a:rPr lang="en-US" baseline="0" dirty="0" err="1"/>
              <a:t>tiết</a:t>
            </a:r>
            <a:r>
              <a:rPr lang="en-US" baseline="0" dirty="0"/>
              <a:t> </a:t>
            </a:r>
            <a:r>
              <a:rPr lang="en-US" baseline="0" dirty="0" err="1"/>
              <a:t>đó</a:t>
            </a:r>
            <a:r>
              <a:rPr lang="en-US" baseline="0" dirty="0"/>
              <a:t> </a:t>
            </a:r>
            <a:r>
              <a:rPr lang="en-US" baseline="0" dirty="0" err="1"/>
              <a:t>cho</a:t>
            </a:r>
            <a:r>
              <a:rPr lang="en-US" baseline="0" dirty="0"/>
              <a:t> </a:t>
            </a:r>
            <a:r>
              <a:rPr lang="en-US" baseline="0" dirty="0" err="1"/>
              <a:t>thấy</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gì</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22</a:t>
            </a:fld>
            <a:endParaRPr lang="en-US"/>
          </a:p>
        </p:txBody>
      </p:sp>
    </p:spTree>
    <p:extLst>
      <p:ext uri="{BB962C8B-B14F-4D97-AF65-F5344CB8AC3E}">
        <p14:creationId xmlns:p14="http://schemas.microsoft.com/office/powerpoint/2010/main" val="1709108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Nhóm</a:t>
            </a:r>
            <a:r>
              <a:rPr lang="en-US" baseline="0" dirty="0"/>
              <a:t> 1,2 </a:t>
            </a:r>
            <a:r>
              <a:rPr lang="en-US" baseline="0" dirty="0" err="1"/>
              <a:t>làm</a:t>
            </a:r>
            <a:r>
              <a:rPr lang="en-US" baseline="0" dirty="0"/>
              <a:t> </a:t>
            </a:r>
            <a:r>
              <a:rPr lang="en-US" baseline="0" dirty="0" err="1"/>
              <a:t>câu</a:t>
            </a:r>
            <a:r>
              <a:rPr lang="en-US" baseline="0" dirty="0"/>
              <a:t> 1,2</a:t>
            </a:r>
          </a:p>
          <a:p>
            <a:r>
              <a:rPr lang="en-US" baseline="0" dirty="0" err="1"/>
              <a:t>Nhóm</a:t>
            </a:r>
            <a:r>
              <a:rPr lang="en-US" baseline="0" dirty="0"/>
              <a:t> 3,4 </a:t>
            </a:r>
            <a:r>
              <a:rPr lang="en-US" baseline="0" dirty="0" err="1"/>
              <a:t>làm</a:t>
            </a:r>
            <a:r>
              <a:rPr lang="en-US" baseline="0" dirty="0"/>
              <a:t> </a:t>
            </a:r>
            <a:r>
              <a:rPr lang="en-US" baseline="0" dirty="0" err="1"/>
              <a:t>câu</a:t>
            </a:r>
            <a:r>
              <a:rPr lang="en-US" baseline="0" dirty="0"/>
              <a:t> 3-5</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23</a:t>
            </a:fld>
            <a:endParaRPr lang="en-US"/>
          </a:p>
        </p:txBody>
      </p:sp>
    </p:spTree>
    <p:extLst>
      <p:ext uri="{BB962C8B-B14F-4D97-AF65-F5344CB8AC3E}">
        <p14:creationId xmlns:p14="http://schemas.microsoft.com/office/powerpoint/2010/main" val="713866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Hãy</a:t>
            </a:r>
            <a:r>
              <a:rPr lang="en-US" baseline="0" dirty="0"/>
              <a:t> </a:t>
            </a:r>
            <a:r>
              <a:rPr lang="en-US" baseline="0" dirty="0" err="1"/>
              <a:t>cho</a:t>
            </a:r>
            <a:r>
              <a:rPr lang="en-US" baseline="0" dirty="0"/>
              <a:t> </a:t>
            </a:r>
            <a:r>
              <a:rPr lang="en-US" baseline="0" dirty="0" err="1"/>
              <a:t>biết</a:t>
            </a:r>
            <a:r>
              <a:rPr lang="en-US" baseline="0" dirty="0"/>
              <a:t> </a:t>
            </a:r>
            <a:r>
              <a:rPr lang="en-US" baseline="0" dirty="0" err="1"/>
              <a:t>nội</a:t>
            </a:r>
            <a:r>
              <a:rPr lang="en-US" baseline="0" dirty="0"/>
              <a:t> dung </a:t>
            </a:r>
            <a:r>
              <a:rPr lang="en-US" baseline="0" dirty="0" err="1"/>
              <a:t>lời</a:t>
            </a:r>
            <a:r>
              <a:rPr lang="en-US" baseline="0" dirty="0"/>
              <a:t> </a:t>
            </a:r>
            <a:r>
              <a:rPr lang="en-US" baseline="0" dirty="0" err="1"/>
              <a:t>dụ</a:t>
            </a:r>
            <a:r>
              <a:rPr lang="en-US" baseline="0" dirty="0"/>
              <a:t> </a:t>
            </a:r>
            <a:r>
              <a:rPr lang="en-US" baseline="0" dirty="0" err="1"/>
              <a:t>quân</a:t>
            </a:r>
            <a:r>
              <a:rPr lang="en-US" baseline="0" dirty="0"/>
              <a:t> </a:t>
            </a:r>
            <a:r>
              <a:rPr lang="en-US" baseline="0" dirty="0" err="1"/>
              <a:t>lính</a:t>
            </a:r>
            <a:r>
              <a:rPr lang="en-US" baseline="0" dirty="0"/>
              <a:t> </a:t>
            </a:r>
            <a:r>
              <a:rPr lang="en-US" baseline="0" dirty="0" err="1"/>
              <a:t>của</a:t>
            </a:r>
            <a:r>
              <a:rPr lang="en-US" baseline="0" dirty="0"/>
              <a:t> </a:t>
            </a:r>
            <a:r>
              <a:rPr lang="en-US" baseline="0" dirty="0" err="1"/>
              <a:t>vua</a:t>
            </a:r>
            <a:r>
              <a:rPr lang="en-US" baseline="0" dirty="0"/>
              <a:t> </a:t>
            </a:r>
            <a:r>
              <a:rPr lang="en-US" baseline="0" dirty="0" err="1"/>
              <a:t>Quang</a:t>
            </a:r>
            <a:r>
              <a:rPr lang="en-US" baseline="0" dirty="0"/>
              <a:t> </a:t>
            </a:r>
            <a:r>
              <a:rPr lang="en-US" baseline="0" dirty="0" err="1"/>
              <a:t>Trung</a:t>
            </a:r>
            <a:r>
              <a:rPr lang="en-US" baseline="0" dirty="0"/>
              <a:t> </a:t>
            </a:r>
            <a:r>
              <a:rPr lang="en-US" baseline="0" dirty="0" err="1"/>
              <a:t>tại</a:t>
            </a:r>
            <a:r>
              <a:rPr lang="en-US" baseline="0" dirty="0"/>
              <a:t> </a:t>
            </a:r>
            <a:r>
              <a:rPr lang="en-US" baseline="0" dirty="0" err="1"/>
              <a:t>Nghệ</a:t>
            </a:r>
            <a:r>
              <a:rPr lang="en-US" baseline="0" dirty="0"/>
              <a:t> An.</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24</a:t>
            </a:fld>
            <a:endParaRPr lang="en-US"/>
          </a:p>
        </p:txBody>
      </p:sp>
    </p:spTree>
    <p:extLst>
      <p:ext uri="{BB962C8B-B14F-4D97-AF65-F5344CB8AC3E}">
        <p14:creationId xmlns:p14="http://schemas.microsoft.com/office/powerpoint/2010/main" val="4171219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25</a:t>
            </a:fld>
            <a:endParaRPr lang="en-US"/>
          </a:p>
        </p:txBody>
      </p:sp>
    </p:spTree>
    <p:extLst>
      <p:ext uri="{BB962C8B-B14F-4D97-AF65-F5344CB8AC3E}">
        <p14:creationId xmlns:p14="http://schemas.microsoft.com/office/powerpoint/2010/main" val="2882566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Hãy</a:t>
            </a:r>
            <a:r>
              <a:rPr lang="en-US" baseline="0" dirty="0"/>
              <a:t> </a:t>
            </a:r>
            <a:r>
              <a:rPr lang="en-US" baseline="0" dirty="0" err="1"/>
              <a:t>cho</a:t>
            </a:r>
            <a:r>
              <a:rPr lang="en-US" baseline="0" dirty="0"/>
              <a:t> </a:t>
            </a:r>
            <a:r>
              <a:rPr lang="en-US" baseline="0" dirty="0" err="1"/>
              <a:t>biết</a:t>
            </a:r>
            <a:r>
              <a:rPr lang="en-US" baseline="0" dirty="0"/>
              <a:t> </a:t>
            </a:r>
            <a:r>
              <a:rPr lang="en-US" baseline="0" dirty="0" err="1"/>
              <a:t>nội</a:t>
            </a:r>
            <a:r>
              <a:rPr lang="en-US" baseline="0" dirty="0"/>
              <a:t> dung </a:t>
            </a:r>
            <a:r>
              <a:rPr lang="en-US" baseline="0" dirty="0" err="1"/>
              <a:t>lời</a:t>
            </a:r>
            <a:r>
              <a:rPr lang="en-US" baseline="0" dirty="0"/>
              <a:t> </a:t>
            </a:r>
            <a:r>
              <a:rPr lang="en-US" baseline="0" dirty="0" err="1"/>
              <a:t>dụ</a:t>
            </a:r>
            <a:r>
              <a:rPr lang="en-US" baseline="0" dirty="0"/>
              <a:t> </a:t>
            </a:r>
            <a:r>
              <a:rPr lang="en-US" baseline="0" dirty="0" err="1"/>
              <a:t>quân</a:t>
            </a:r>
            <a:r>
              <a:rPr lang="en-US" baseline="0" dirty="0"/>
              <a:t> </a:t>
            </a:r>
            <a:r>
              <a:rPr lang="en-US" baseline="0" dirty="0" err="1"/>
              <a:t>lính</a:t>
            </a:r>
            <a:r>
              <a:rPr lang="en-US" baseline="0" dirty="0"/>
              <a:t> </a:t>
            </a:r>
            <a:r>
              <a:rPr lang="en-US" baseline="0" dirty="0" err="1"/>
              <a:t>của</a:t>
            </a:r>
            <a:r>
              <a:rPr lang="en-US" baseline="0" dirty="0"/>
              <a:t> </a:t>
            </a:r>
            <a:r>
              <a:rPr lang="en-US" baseline="0" dirty="0" err="1"/>
              <a:t>vua</a:t>
            </a:r>
            <a:r>
              <a:rPr lang="en-US" baseline="0" dirty="0"/>
              <a:t> </a:t>
            </a:r>
            <a:r>
              <a:rPr lang="en-US" baseline="0" dirty="0" err="1"/>
              <a:t>Quang</a:t>
            </a:r>
            <a:r>
              <a:rPr lang="en-US" baseline="0" dirty="0"/>
              <a:t> </a:t>
            </a:r>
            <a:r>
              <a:rPr lang="en-US" baseline="0" dirty="0" err="1"/>
              <a:t>Trung</a:t>
            </a:r>
            <a:r>
              <a:rPr lang="en-US" baseline="0" dirty="0"/>
              <a:t> </a:t>
            </a:r>
            <a:r>
              <a:rPr lang="en-US" baseline="0" dirty="0" err="1"/>
              <a:t>tại</a:t>
            </a:r>
            <a:r>
              <a:rPr lang="en-US" baseline="0" dirty="0"/>
              <a:t> </a:t>
            </a:r>
            <a:r>
              <a:rPr lang="en-US" baseline="0" dirty="0" err="1"/>
              <a:t>Nghệ</a:t>
            </a:r>
            <a:r>
              <a:rPr lang="en-US" baseline="0" dirty="0"/>
              <a:t> An.</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26</a:t>
            </a:fld>
            <a:endParaRPr lang="en-US"/>
          </a:p>
        </p:txBody>
      </p:sp>
    </p:spTree>
    <p:extLst>
      <p:ext uri="{BB962C8B-B14F-4D97-AF65-F5344CB8AC3E}">
        <p14:creationId xmlns:p14="http://schemas.microsoft.com/office/powerpoint/2010/main" val="1988817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cách</a:t>
            </a:r>
            <a:r>
              <a:rPr lang="en-US" baseline="0" dirty="0"/>
              <a:t> </a:t>
            </a:r>
            <a:r>
              <a:rPr lang="en-US" baseline="0" dirty="0" err="1"/>
              <a:t>cư</a:t>
            </a:r>
            <a:r>
              <a:rPr lang="en-US" baseline="0" dirty="0"/>
              <a:t> </a:t>
            </a:r>
            <a:r>
              <a:rPr lang="en-US" baseline="0" dirty="0" err="1"/>
              <a:t>xử</a:t>
            </a:r>
            <a:r>
              <a:rPr lang="en-US" baseline="0" dirty="0"/>
              <a:t> </a:t>
            </a:r>
            <a:r>
              <a:rPr lang="en-US" baseline="0" dirty="0" err="1"/>
              <a:t>của</a:t>
            </a:r>
            <a:r>
              <a:rPr lang="en-US" baseline="0" dirty="0"/>
              <a:t> </a:t>
            </a:r>
            <a:r>
              <a:rPr lang="en-US" baseline="0" dirty="0" err="1"/>
              <a:t>vua</a:t>
            </a:r>
            <a:r>
              <a:rPr lang="en-US" baseline="0" dirty="0"/>
              <a:t> </a:t>
            </a:r>
            <a:r>
              <a:rPr lang="en-US" baseline="0" dirty="0" err="1"/>
              <a:t>với</a:t>
            </a:r>
            <a:r>
              <a:rPr lang="en-US" baseline="0" dirty="0"/>
              <a:t> </a:t>
            </a:r>
            <a:r>
              <a:rPr lang="en-US" baseline="0" dirty="0" err="1"/>
              <a:t>tướng</a:t>
            </a:r>
            <a:r>
              <a:rPr lang="en-US" baseline="0" dirty="0"/>
              <a:t> </a:t>
            </a:r>
            <a:r>
              <a:rPr lang="en-US" baseline="0" dirty="0" err="1"/>
              <a:t>lĩnh</a:t>
            </a:r>
            <a:r>
              <a:rPr lang="en-US" baseline="0" dirty="0"/>
              <a:t> (</a:t>
            </a:r>
            <a:r>
              <a:rPr lang="en-US" baseline="0" dirty="0" err="1"/>
              <a:t>Ngô</a:t>
            </a:r>
            <a:r>
              <a:rPr lang="en-US" baseline="0" dirty="0"/>
              <a:t> </a:t>
            </a:r>
            <a:r>
              <a:rPr lang="en-US" baseline="0" dirty="0" err="1"/>
              <a:t>Văn</a:t>
            </a:r>
            <a:r>
              <a:rPr lang="en-US" baseline="0" dirty="0"/>
              <a:t> </a:t>
            </a:r>
            <a:r>
              <a:rPr lang="en-US" baseline="0" dirty="0" err="1"/>
              <a:t>Sở</a:t>
            </a:r>
            <a:r>
              <a:rPr lang="en-US" baseline="0" dirty="0"/>
              <a:t> </a:t>
            </a:r>
            <a:r>
              <a:rPr lang="en-US" baseline="0" dirty="0" err="1"/>
              <a:t>và</a:t>
            </a:r>
            <a:r>
              <a:rPr lang="en-US" baseline="0" dirty="0"/>
              <a:t> Phan </a:t>
            </a:r>
            <a:r>
              <a:rPr lang="en-US" baseline="0" dirty="0" err="1"/>
              <a:t>Văn</a:t>
            </a:r>
            <a:r>
              <a:rPr lang="en-US" baseline="0" dirty="0"/>
              <a:t> </a:t>
            </a:r>
            <a:r>
              <a:rPr lang="en-US" baseline="0" dirty="0" err="1"/>
              <a:t>Lân</a:t>
            </a:r>
            <a:r>
              <a:rPr lang="en-US" baseline="0" dirty="0"/>
              <a:t>)  </a:t>
            </a:r>
            <a:r>
              <a:rPr lang="en-US" baseline="0" dirty="0" err="1"/>
              <a:t>và</a:t>
            </a:r>
            <a:r>
              <a:rPr lang="en-US" baseline="0" dirty="0"/>
              <a:t> </a:t>
            </a:r>
            <a:r>
              <a:rPr lang="en-US" baseline="0" dirty="0" err="1"/>
              <a:t>Ngô</a:t>
            </a:r>
            <a:r>
              <a:rPr lang="en-US" baseline="0" dirty="0"/>
              <a:t> </a:t>
            </a:r>
            <a:r>
              <a:rPr lang="en-US" baseline="0" dirty="0" err="1"/>
              <a:t>Thì</a:t>
            </a:r>
            <a:r>
              <a:rPr lang="en-US" baseline="0" dirty="0"/>
              <a:t> </a:t>
            </a:r>
            <a:r>
              <a:rPr lang="en-US" baseline="0" dirty="0" err="1"/>
              <a:t>Nhậm</a:t>
            </a:r>
            <a:r>
              <a:rPr lang="en-US" baseline="0" dirty="0"/>
              <a:t> </a:t>
            </a:r>
            <a:r>
              <a:rPr lang="en-US" baseline="0" dirty="0" err="1"/>
              <a:t>khi</a:t>
            </a:r>
            <a:r>
              <a:rPr lang="en-US" baseline="0" dirty="0"/>
              <a:t> </a:t>
            </a:r>
            <a:r>
              <a:rPr lang="en-US" baseline="0" dirty="0" err="1"/>
              <a:t>đến</a:t>
            </a:r>
            <a:r>
              <a:rPr lang="en-US" baseline="0" dirty="0"/>
              <a:t> Tam </a:t>
            </a:r>
            <a:r>
              <a:rPr lang="en-US" baseline="0" dirty="0" err="1"/>
              <a:t>Điệp</a:t>
            </a:r>
            <a:r>
              <a:rPr lang="en-US" baseline="0" dirty="0"/>
              <a:t>, </a:t>
            </a:r>
            <a:r>
              <a:rPr lang="en-US" baseline="0" dirty="0" err="1"/>
              <a:t>hai</a:t>
            </a:r>
            <a:r>
              <a:rPr lang="en-US" baseline="0" dirty="0"/>
              <a:t> </a:t>
            </a:r>
            <a:r>
              <a:rPr lang="en-US" baseline="0" dirty="0" err="1"/>
              <a:t>tướng</a:t>
            </a:r>
            <a:r>
              <a:rPr lang="en-US" baseline="0" dirty="0"/>
              <a:t> </a:t>
            </a:r>
            <a:r>
              <a:rPr lang="en-US" baseline="0" dirty="0" err="1"/>
              <a:t>mang</a:t>
            </a:r>
            <a:r>
              <a:rPr lang="en-US" baseline="0" dirty="0"/>
              <a:t> </a:t>
            </a:r>
            <a:r>
              <a:rPr lang="en-US" baseline="0" dirty="0" err="1"/>
              <a:t>gươm</a:t>
            </a:r>
            <a:r>
              <a:rPr lang="en-US" baseline="0" dirty="0"/>
              <a:t> </a:t>
            </a:r>
            <a:r>
              <a:rPr lang="en-US" baseline="0" dirty="0" err="1"/>
              <a:t>trên</a:t>
            </a:r>
            <a:r>
              <a:rPr lang="en-US" baseline="0" dirty="0"/>
              <a:t> </a:t>
            </a:r>
            <a:r>
              <a:rPr lang="en-US" baseline="0" dirty="0" err="1"/>
              <a:t>lưng</a:t>
            </a:r>
            <a:r>
              <a:rPr lang="en-US" baseline="0" dirty="0"/>
              <a:t> </a:t>
            </a:r>
            <a:r>
              <a:rPr lang="en-US" baseline="0" dirty="0" err="1"/>
              <a:t>và</a:t>
            </a:r>
            <a:r>
              <a:rPr lang="en-US" baseline="0" dirty="0"/>
              <a:t> </a:t>
            </a:r>
            <a:r>
              <a:rPr lang="en-US" baseline="0" dirty="0" err="1"/>
              <a:t>xin</a:t>
            </a:r>
            <a:r>
              <a:rPr lang="en-US" baseline="0" dirty="0"/>
              <a:t> </a:t>
            </a:r>
            <a:r>
              <a:rPr lang="en-US" baseline="0" dirty="0" err="1"/>
              <a:t>chịu</a:t>
            </a:r>
            <a:r>
              <a:rPr lang="en-US" baseline="0" dirty="0"/>
              <a:t> </a:t>
            </a:r>
            <a:r>
              <a:rPr lang="en-US" baseline="0" dirty="0" err="1"/>
              <a:t>tội</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27</a:t>
            </a:fld>
            <a:endParaRPr lang="en-US"/>
          </a:p>
        </p:txBody>
      </p:sp>
    </p:spTree>
    <p:extLst>
      <p:ext uri="{BB962C8B-B14F-4D97-AF65-F5344CB8AC3E}">
        <p14:creationId xmlns:p14="http://schemas.microsoft.com/office/powerpoint/2010/main" val="858707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Vua</a:t>
            </a:r>
            <a:r>
              <a:rPr lang="en-US" dirty="0"/>
              <a:t> </a:t>
            </a:r>
            <a:r>
              <a:rPr lang="en-US" dirty="0" err="1"/>
              <a:t>Quang</a:t>
            </a:r>
            <a:r>
              <a:rPr lang="en-US" dirty="0"/>
              <a:t> </a:t>
            </a:r>
            <a:r>
              <a:rPr lang="en-US" dirty="0" err="1"/>
              <a:t>Trung</a:t>
            </a:r>
            <a:r>
              <a:rPr lang="en-US" baseline="0" dirty="0"/>
              <a:t> </a:t>
            </a:r>
            <a:r>
              <a:rPr lang="en-US" baseline="0" dirty="0" err="1"/>
              <a:t>đã</a:t>
            </a:r>
            <a:r>
              <a:rPr lang="en-US" baseline="0" dirty="0"/>
              <a:t> </a:t>
            </a:r>
            <a:r>
              <a:rPr lang="en-US" baseline="0" dirty="0" err="1"/>
              <a:t>dự</a:t>
            </a:r>
            <a:r>
              <a:rPr lang="en-US" baseline="0" dirty="0"/>
              <a:t> </a:t>
            </a:r>
            <a:r>
              <a:rPr lang="en-US" baseline="0" dirty="0" err="1"/>
              <a:t>bàn</a:t>
            </a:r>
            <a:r>
              <a:rPr lang="en-US" baseline="0" dirty="0"/>
              <a:t> </a:t>
            </a:r>
            <a:r>
              <a:rPr lang="en-US" baseline="0" dirty="0" err="1"/>
              <a:t>đến</a:t>
            </a:r>
            <a:r>
              <a:rPr lang="en-US" baseline="0" dirty="0"/>
              <a:t> </a:t>
            </a:r>
            <a:r>
              <a:rPr lang="en-US" baseline="0" dirty="0" err="1"/>
              <a:t>kế</a:t>
            </a:r>
            <a:r>
              <a:rPr lang="en-US" baseline="0" dirty="0"/>
              <a:t> </a:t>
            </a:r>
            <a:r>
              <a:rPr lang="en-US" baseline="0" dirty="0" err="1"/>
              <a:t>sách</a:t>
            </a:r>
            <a:r>
              <a:rPr lang="en-US" baseline="0" dirty="0"/>
              <a:t> </a:t>
            </a:r>
            <a:r>
              <a:rPr lang="en-US" baseline="0" dirty="0" err="1"/>
              <a:t>nào</a:t>
            </a:r>
            <a:r>
              <a:rPr lang="en-US" baseline="0" dirty="0"/>
              <a:t> </a:t>
            </a:r>
            <a:r>
              <a:rPr lang="en-US" baseline="0" dirty="0" err="1"/>
              <a:t>đẻ</a:t>
            </a:r>
            <a:r>
              <a:rPr lang="en-US" baseline="0" dirty="0"/>
              <a:t> </a:t>
            </a:r>
            <a:r>
              <a:rPr lang="en-US" baseline="0" dirty="0" err="1"/>
              <a:t>đối</a:t>
            </a:r>
            <a:r>
              <a:rPr lang="en-US" baseline="0" dirty="0"/>
              <a:t> </a:t>
            </a:r>
            <a:r>
              <a:rPr lang="en-US" baseline="0" dirty="0" err="1"/>
              <a:t>phó</a:t>
            </a:r>
            <a:r>
              <a:rPr lang="en-US" baseline="0" dirty="0"/>
              <a:t> </a:t>
            </a:r>
            <a:r>
              <a:rPr lang="en-US" baseline="0" dirty="0" err="1"/>
              <a:t>với</a:t>
            </a:r>
            <a:r>
              <a:rPr lang="en-US" baseline="0" dirty="0"/>
              <a:t> </a:t>
            </a:r>
            <a:r>
              <a:rPr lang="en-US" baseline="0" dirty="0" err="1"/>
              <a:t>nhà</a:t>
            </a:r>
            <a:r>
              <a:rPr lang="en-US" baseline="0" dirty="0"/>
              <a:t> </a:t>
            </a:r>
            <a:r>
              <a:rPr lang="en-US" baseline="0" dirty="0" err="1"/>
              <a:t>Thanh</a:t>
            </a:r>
            <a:r>
              <a:rPr lang="en-US" baseline="0" dirty="0"/>
              <a:t> </a:t>
            </a:r>
            <a:r>
              <a:rPr lang="en-US" baseline="0" dirty="0" err="1"/>
              <a:t>sau</a:t>
            </a:r>
            <a:r>
              <a:rPr lang="en-US" baseline="0" dirty="0"/>
              <a:t> </a:t>
            </a:r>
            <a:r>
              <a:rPr lang="en-US" baseline="0" dirty="0" err="1"/>
              <a:t>chiến</a:t>
            </a:r>
            <a:r>
              <a:rPr lang="en-US" baseline="0" dirty="0"/>
              <a:t> </a:t>
            </a:r>
            <a:r>
              <a:rPr lang="en-US" baseline="0" dirty="0" err="1"/>
              <a:t>thắng</a:t>
            </a:r>
            <a:r>
              <a:rPr lang="en-US" baseline="0" dirty="0"/>
              <a:t>? </a:t>
            </a:r>
            <a:r>
              <a:rPr lang="en-US" baseline="0" dirty="0" err="1"/>
              <a:t>Điều</a:t>
            </a:r>
            <a:r>
              <a:rPr lang="en-US" baseline="0" dirty="0"/>
              <a:t> </a:t>
            </a:r>
            <a:r>
              <a:rPr lang="en-US" baseline="0" dirty="0" err="1"/>
              <a:t>đó</a:t>
            </a:r>
            <a:r>
              <a:rPr lang="en-US" baseline="0" dirty="0"/>
              <a:t> </a:t>
            </a:r>
            <a:r>
              <a:rPr lang="en-US" baseline="0" dirty="0" err="1"/>
              <a:t>chứng</a:t>
            </a:r>
            <a:r>
              <a:rPr lang="en-US" baseline="0" dirty="0"/>
              <a:t> </a:t>
            </a:r>
            <a:r>
              <a:rPr lang="en-US" baseline="0" dirty="0" err="1"/>
              <a:t>tỏ</a:t>
            </a:r>
            <a:r>
              <a:rPr lang="en-US" baseline="0" dirty="0"/>
              <a:t> </a:t>
            </a:r>
            <a:r>
              <a:rPr lang="en-US" baseline="0" dirty="0" err="1"/>
              <a:t>phẩm</a:t>
            </a:r>
            <a:r>
              <a:rPr lang="en-US" baseline="0" dirty="0"/>
              <a:t> </a:t>
            </a:r>
            <a:r>
              <a:rPr lang="en-US" baseline="0" dirty="0" err="1"/>
              <a:t>chất</a:t>
            </a:r>
            <a:r>
              <a:rPr lang="en-US" baseline="0" dirty="0"/>
              <a:t> </a:t>
            </a:r>
            <a:r>
              <a:rPr lang="en-US" baseline="0" dirty="0" err="1"/>
              <a:t>nào</a:t>
            </a:r>
            <a:r>
              <a:rPr lang="en-US" baseline="0" dirty="0"/>
              <a:t> </a:t>
            </a:r>
            <a:r>
              <a:rPr lang="en-US" baseline="0" dirty="0" err="1"/>
              <a:t>của</a:t>
            </a:r>
            <a:r>
              <a:rPr lang="en-US" baseline="0" dirty="0"/>
              <a:t> </a:t>
            </a:r>
            <a:r>
              <a:rPr lang="en-US" baseline="0" dirty="0" err="1"/>
              <a:t>nhà</a:t>
            </a:r>
            <a:r>
              <a:rPr lang="en-US" baseline="0" dirty="0"/>
              <a:t> </a:t>
            </a:r>
            <a:r>
              <a:rPr lang="en-US" baseline="0" dirty="0" err="1"/>
              <a:t>vua</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28</a:t>
            </a:fld>
            <a:endParaRPr lang="en-US"/>
          </a:p>
        </p:txBody>
      </p:sp>
    </p:spTree>
    <p:extLst>
      <p:ext uri="{BB962C8B-B14F-4D97-AF65-F5344CB8AC3E}">
        <p14:creationId xmlns:p14="http://schemas.microsoft.com/office/powerpoint/2010/main" val="2794982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Cuộc</a:t>
            </a:r>
            <a:r>
              <a:rPr lang="en-US" baseline="0" dirty="0"/>
              <a:t> </a:t>
            </a:r>
            <a:r>
              <a:rPr lang="en-US" baseline="0" dirty="0" err="1"/>
              <a:t>hành</a:t>
            </a:r>
            <a:r>
              <a:rPr lang="en-US" baseline="0" dirty="0"/>
              <a:t> </a:t>
            </a:r>
            <a:r>
              <a:rPr lang="en-US" baseline="0" dirty="0" err="1"/>
              <a:t>quân</a:t>
            </a:r>
            <a:r>
              <a:rPr lang="en-US" baseline="0" dirty="0"/>
              <a:t> </a:t>
            </a:r>
            <a:r>
              <a:rPr lang="en-US" baseline="0" dirty="0" err="1"/>
              <a:t>thần</a:t>
            </a:r>
            <a:r>
              <a:rPr lang="en-US" baseline="0" dirty="0"/>
              <a:t> </a:t>
            </a:r>
            <a:r>
              <a:rPr lang="en-US" baseline="0" dirty="0" err="1"/>
              <a:t>tốc</a:t>
            </a:r>
            <a:r>
              <a:rPr lang="en-US" baseline="0" dirty="0"/>
              <a:t> </a:t>
            </a:r>
            <a:r>
              <a:rPr lang="en-US" baseline="0" dirty="0" err="1"/>
              <a:t>của</a:t>
            </a:r>
            <a:r>
              <a:rPr lang="en-US" baseline="0" dirty="0"/>
              <a:t> </a:t>
            </a:r>
            <a:r>
              <a:rPr lang="en-US" baseline="0" dirty="0" err="1"/>
              <a:t>quân</a:t>
            </a:r>
            <a:r>
              <a:rPr lang="en-US" baseline="0" dirty="0"/>
              <a:t> </a:t>
            </a:r>
            <a:r>
              <a:rPr lang="en-US" baseline="0" dirty="0" err="1"/>
              <a:t>Tây</a:t>
            </a:r>
            <a:r>
              <a:rPr lang="en-US" baseline="0" dirty="0"/>
              <a:t> </a:t>
            </a:r>
            <a:r>
              <a:rPr lang="en-US" baseline="0" dirty="0" err="1"/>
              <a:t>Sơn</a:t>
            </a:r>
            <a:r>
              <a:rPr lang="en-US" baseline="0" dirty="0"/>
              <a:t> </a:t>
            </a:r>
            <a:r>
              <a:rPr lang="en-US" baseline="0" dirty="0" err="1"/>
              <a:t>diễn</a:t>
            </a:r>
            <a:r>
              <a:rPr lang="en-US" baseline="0" dirty="0"/>
              <a:t> </a:t>
            </a:r>
            <a:r>
              <a:rPr lang="en-US" baseline="0" dirty="0" err="1"/>
              <a:t>ra</a:t>
            </a:r>
            <a:r>
              <a:rPr lang="en-US" baseline="0" dirty="0"/>
              <a:t> </a:t>
            </a:r>
            <a:r>
              <a:rPr lang="en-US" baseline="0" dirty="0" err="1"/>
              <a:t>thế</a:t>
            </a:r>
            <a:r>
              <a:rPr lang="en-US" baseline="0" dirty="0"/>
              <a:t> </a:t>
            </a:r>
            <a:r>
              <a:rPr lang="en-US" baseline="0" dirty="0" err="1"/>
              <a:t>nào</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trận</a:t>
            </a:r>
            <a:r>
              <a:rPr lang="en-US" baseline="0" dirty="0"/>
              <a:t> </a:t>
            </a:r>
            <a:r>
              <a:rPr lang="en-US" baseline="0" dirty="0" err="1"/>
              <a:t>đánh</a:t>
            </a:r>
            <a:r>
              <a:rPr lang="en-US" baseline="0" dirty="0"/>
              <a:t> </a:t>
            </a:r>
            <a:r>
              <a:rPr lang="en-US" baseline="0" dirty="0" err="1"/>
              <a:t>ra</a:t>
            </a:r>
            <a:r>
              <a:rPr lang="en-US" baseline="0" dirty="0"/>
              <a:t> </a:t>
            </a:r>
            <a:r>
              <a:rPr lang="en-US" baseline="0" dirty="0" err="1"/>
              <a:t>sao</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29</a:t>
            </a:fld>
            <a:endParaRPr lang="en-US"/>
          </a:p>
        </p:txBody>
      </p:sp>
    </p:spTree>
    <p:extLst>
      <p:ext uri="{BB962C8B-B14F-4D97-AF65-F5344CB8AC3E}">
        <p14:creationId xmlns:p14="http://schemas.microsoft.com/office/powerpoint/2010/main" val="231021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a:t>
            </a:fld>
            <a:endParaRPr lang="en-US"/>
          </a:p>
        </p:txBody>
      </p:sp>
    </p:spTree>
    <p:extLst>
      <p:ext uri="{BB962C8B-B14F-4D97-AF65-F5344CB8AC3E}">
        <p14:creationId xmlns:p14="http://schemas.microsoft.com/office/powerpoint/2010/main" val="2447211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 </a:t>
            </a:r>
            <a:r>
              <a:rPr lang="en-US" dirty="0" err="1"/>
              <a:t>sự</a:t>
            </a:r>
            <a:r>
              <a:rPr lang="en-US" baseline="0" dirty="0"/>
              <a:t> </a:t>
            </a:r>
            <a:r>
              <a:rPr lang="en-US" baseline="0" dirty="0" err="1"/>
              <a:t>phân</a:t>
            </a:r>
            <a:r>
              <a:rPr lang="en-US" baseline="0" dirty="0"/>
              <a:t> </a:t>
            </a:r>
            <a:r>
              <a:rPr lang="en-US" baseline="0" dirty="0" err="1"/>
              <a:t>tích</a:t>
            </a:r>
            <a:r>
              <a:rPr lang="en-US" baseline="0" dirty="0"/>
              <a:t> ở </a:t>
            </a:r>
            <a:r>
              <a:rPr lang="en-US" baseline="0" dirty="0" err="1"/>
              <a:t>trên</a:t>
            </a:r>
            <a:r>
              <a:rPr lang="en-US" baseline="0" dirty="0"/>
              <a:t>, </a:t>
            </a:r>
            <a:r>
              <a:rPr lang="en-US" baseline="0" dirty="0" err="1"/>
              <a:t>nêu</a:t>
            </a:r>
            <a:r>
              <a:rPr lang="en-US" baseline="0" dirty="0"/>
              <a:t> </a:t>
            </a:r>
            <a:r>
              <a:rPr lang="en-US" baseline="0" dirty="0" err="1"/>
              <a:t>cảm</a:t>
            </a:r>
            <a:r>
              <a:rPr lang="en-US" baseline="0" dirty="0"/>
              <a:t> </a:t>
            </a:r>
            <a:r>
              <a:rPr lang="en-US" baseline="0" dirty="0" err="1"/>
              <a:t>nhận</a:t>
            </a:r>
            <a:r>
              <a:rPr lang="en-US" baseline="0" dirty="0"/>
              <a:t> </a:t>
            </a:r>
            <a:r>
              <a:rPr lang="en-US" baseline="0" dirty="0" err="1"/>
              <a:t>của</a:t>
            </a:r>
            <a:r>
              <a:rPr lang="en-US" baseline="0" dirty="0"/>
              <a:t> </a:t>
            </a:r>
            <a:r>
              <a:rPr lang="en-US" baseline="0" dirty="0" err="1"/>
              <a:t>em</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Quang</a:t>
            </a:r>
            <a:r>
              <a:rPr lang="en-US" baseline="0" dirty="0"/>
              <a:t> </a:t>
            </a:r>
            <a:r>
              <a:rPr lang="en-US" baseline="0" dirty="0" err="1"/>
              <a:t>Trung</a:t>
            </a:r>
            <a:r>
              <a:rPr lang="en-US" baseline="0" dirty="0"/>
              <a:t> </a:t>
            </a:r>
            <a:r>
              <a:rPr lang="en-US" baseline="0" dirty="0" err="1"/>
              <a:t>được</a:t>
            </a:r>
            <a:r>
              <a:rPr lang="en-US" baseline="0" dirty="0"/>
              <a:t> </a:t>
            </a:r>
            <a:r>
              <a:rPr lang="en-US" baseline="0" dirty="0" err="1"/>
              <a:t>khắc</a:t>
            </a:r>
            <a:r>
              <a:rPr lang="en-US" baseline="0" dirty="0"/>
              <a:t> </a:t>
            </a:r>
            <a:r>
              <a:rPr lang="en-US" baseline="0" dirty="0" err="1"/>
              <a:t>họa</a:t>
            </a:r>
            <a:r>
              <a:rPr lang="en-US" baseline="0" dirty="0"/>
              <a:t> </a:t>
            </a:r>
            <a:r>
              <a:rPr lang="en-US" baseline="0" dirty="0" err="1"/>
              <a:t>trong</a:t>
            </a:r>
            <a:r>
              <a:rPr lang="en-US" baseline="0" dirty="0"/>
              <a:t> </a:t>
            </a:r>
            <a:r>
              <a:rPr lang="en-US" baseline="0" dirty="0" err="1"/>
              <a:t>toàn</a:t>
            </a:r>
            <a:r>
              <a:rPr lang="en-US" baseline="0" dirty="0"/>
              <a:t> </a:t>
            </a:r>
            <a:r>
              <a:rPr lang="en-US" baseline="0" dirty="0" err="1"/>
              <a:t>đoạn</a:t>
            </a:r>
            <a:r>
              <a:rPr lang="en-US" baseline="0" dirty="0"/>
              <a:t> </a:t>
            </a:r>
            <a:r>
              <a:rPr lang="en-US" baseline="0" dirty="0" err="1"/>
              <a:t>trích</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30</a:t>
            </a:fld>
            <a:endParaRPr lang="en-US"/>
          </a:p>
        </p:txBody>
      </p:sp>
    </p:spTree>
    <p:extLst>
      <p:ext uri="{BB962C8B-B14F-4D97-AF65-F5344CB8AC3E}">
        <p14:creationId xmlns:p14="http://schemas.microsoft.com/office/powerpoint/2010/main" val="3182137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31</a:t>
            </a:fld>
            <a:endParaRPr lang="en-US"/>
          </a:p>
        </p:txBody>
      </p:sp>
    </p:spTree>
    <p:extLst>
      <p:ext uri="{BB962C8B-B14F-4D97-AF65-F5344CB8AC3E}">
        <p14:creationId xmlns:p14="http://schemas.microsoft.com/office/powerpoint/2010/main" val="3611017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32</a:t>
            </a:fld>
            <a:endParaRPr lang="en-US"/>
          </a:p>
        </p:txBody>
      </p:sp>
    </p:spTree>
    <p:extLst>
      <p:ext uri="{BB962C8B-B14F-4D97-AF65-F5344CB8AC3E}">
        <p14:creationId xmlns:p14="http://schemas.microsoft.com/office/powerpoint/2010/main" val="636837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t>33</a:t>
            </a:fld>
            <a:endParaRPr lang="en-US"/>
          </a:p>
        </p:txBody>
      </p:sp>
    </p:spTree>
    <p:extLst>
      <p:ext uri="{BB962C8B-B14F-4D97-AF65-F5344CB8AC3E}">
        <p14:creationId xmlns:p14="http://schemas.microsoft.com/office/powerpoint/2010/main" val="4269282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Tìm</a:t>
            </a:r>
            <a:r>
              <a:rPr lang="en-US" baseline="0" dirty="0"/>
              <a:t> </a:t>
            </a:r>
            <a:r>
              <a:rPr lang="en-US" baseline="0" dirty="0" err="1"/>
              <a:t>các</a:t>
            </a:r>
            <a:r>
              <a:rPr lang="en-US" baseline="0" dirty="0"/>
              <a:t> chi </a:t>
            </a:r>
            <a:r>
              <a:rPr lang="en-US" baseline="0" dirty="0" err="1"/>
              <a:t>tiết</a:t>
            </a:r>
            <a:r>
              <a:rPr lang="en-US" baseline="0" dirty="0"/>
              <a:t> </a:t>
            </a:r>
            <a:r>
              <a:rPr lang="en-US" baseline="0" dirty="0" err="1"/>
              <a:t>miêu</a:t>
            </a:r>
            <a:r>
              <a:rPr lang="en-US" baseline="0" dirty="0"/>
              <a:t> </a:t>
            </a:r>
            <a:r>
              <a:rPr lang="en-US" baseline="0" dirty="0" err="1"/>
              <a:t>tả</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của</a:t>
            </a:r>
            <a:r>
              <a:rPr lang="en-US" baseline="0" dirty="0"/>
              <a:t> </a:t>
            </a:r>
            <a:r>
              <a:rPr lang="en-US" baseline="0" dirty="0" err="1"/>
              <a:t>Tôn</a:t>
            </a:r>
            <a:r>
              <a:rPr lang="en-US" baseline="0" dirty="0"/>
              <a:t> </a:t>
            </a:r>
            <a:r>
              <a:rPr lang="en-US" baseline="0" dirty="0" err="1"/>
              <a:t>Sĩ</a:t>
            </a:r>
            <a:r>
              <a:rPr lang="en-US" baseline="0" dirty="0"/>
              <a:t> </a:t>
            </a:r>
            <a:r>
              <a:rPr lang="en-US" baseline="0" dirty="0" err="1"/>
              <a:t>Nghị</a:t>
            </a:r>
            <a:r>
              <a:rPr lang="en-US" baseline="0" dirty="0"/>
              <a:t> </a:t>
            </a:r>
            <a:r>
              <a:rPr lang="en-US" baseline="0" dirty="0" err="1"/>
              <a:t>và</a:t>
            </a:r>
            <a:r>
              <a:rPr lang="en-US" baseline="0" dirty="0"/>
              <a:t> </a:t>
            </a:r>
            <a:r>
              <a:rPr lang="en-US" baseline="0" dirty="0" err="1"/>
              <a:t>sự</a:t>
            </a:r>
            <a:r>
              <a:rPr lang="en-US" baseline="0" dirty="0"/>
              <a:t> </a:t>
            </a:r>
            <a:r>
              <a:rPr lang="en-US" baseline="0" dirty="0" err="1"/>
              <a:t>thất</a:t>
            </a:r>
            <a:r>
              <a:rPr lang="en-US" baseline="0" dirty="0"/>
              <a:t> </a:t>
            </a:r>
            <a:r>
              <a:rPr lang="en-US" baseline="0" dirty="0" err="1"/>
              <a:t>bại</a:t>
            </a:r>
            <a:r>
              <a:rPr lang="en-US" baseline="0" dirty="0"/>
              <a:t> </a:t>
            </a:r>
            <a:r>
              <a:rPr lang="en-US" baseline="0" dirty="0" err="1"/>
              <a:t>thảm</a:t>
            </a:r>
            <a:r>
              <a:rPr lang="en-US" baseline="0" dirty="0"/>
              <a:t> </a:t>
            </a:r>
            <a:r>
              <a:rPr lang="en-US" baseline="0" dirty="0" err="1"/>
              <a:t>hại</a:t>
            </a:r>
            <a:r>
              <a:rPr lang="en-US" baseline="0" dirty="0"/>
              <a:t> </a:t>
            </a:r>
            <a:r>
              <a:rPr lang="en-US" baseline="0" dirty="0" err="1"/>
              <a:t>của</a:t>
            </a:r>
            <a:r>
              <a:rPr lang="en-US" baseline="0" dirty="0"/>
              <a:t> </a:t>
            </a:r>
            <a:r>
              <a:rPr lang="en-US" baseline="0" dirty="0" err="1"/>
              <a:t>quân</a:t>
            </a:r>
            <a:r>
              <a:rPr lang="en-US" baseline="0" dirty="0"/>
              <a:t> </a:t>
            </a:r>
            <a:r>
              <a:rPr lang="en-US" baseline="0" dirty="0" err="1"/>
              <a:t>tướng</a:t>
            </a:r>
            <a:r>
              <a:rPr lang="en-US" baseline="0" dirty="0"/>
              <a:t> </a:t>
            </a:r>
            <a:r>
              <a:rPr lang="en-US" baseline="0" dirty="0" err="1"/>
              <a:t>nhà</a:t>
            </a:r>
            <a:r>
              <a:rPr lang="en-US" baseline="0" dirty="0"/>
              <a:t> </a:t>
            </a:r>
            <a:r>
              <a:rPr lang="en-US" baseline="0" dirty="0" err="1"/>
              <a:t>Thanh</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34</a:t>
            </a:fld>
            <a:endParaRPr lang="en-US"/>
          </a:p>
        </p:txBody>
      </p:sp>
    </p:spTree>
    <p:extLst>
      <p:ext uri="{BB962C8B-B14F-4D97-AF65-F5344CB8AC3E}">
        <p14:creationId xmlns:p14="http://schemas.microsoft.com/office/powerpoint/2010/main" val="769047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Nhân</a:t>
            </a:r>
            <a:r>
              <a:rPr lang="en-US" baseline="0" dirty="0"/>
              <a:t> </a:t>
            </a:r>
            <a:r>
              <a:rPr lang="en-US" baseline="0" dirty="0" err="1"/>
              <a:t>vật</a:t>
            </a:r>
            <a:r>
              <a:rPr lang="en-US" baseline="0" dirty="0"/>
              <a:t> </a:t>
            </a:r>
            <a:r>
              <a:rPr lang="en-US" baseline="0" dirty="0" err="1"/>
              <a:t>Lê</a:t>
            </a:r>
            <a:r>
              <a:rPr lang="en-US" baseline="0" dirty="0"/>
              <a:t> </a:t>
            </a:r>
            <a:r>
              <a:rPr lang="en-US" baseline="0" dirty="0" err="1"/>
              <a:t>Chiêu</a:t>
            </a:r>
            <a:r>
              <a:rPr lang="en-US" baseline="0" dirty="0"/>
              <a:t> </a:t>
            </a:r>
            <a:r>
              <a:rPr lang="en-US" baseline="0" dirty="0" err="1"/>
              <a:t>Thống</a:t>
            </a:r>
            <a:r>
              <a:rPr lang="en-US" baseline="0" dirty="0"/>
              <a:t> </a:t>
            </a:r>
            <a:r>
              <a:rPr lang="en-US" baseline="0" dirty="0" err="1"/>
              <a:t>được</a:t>
            </a:r>
            <a:r>
              <a:rPr lang="en-US" baseline="0" dirty="0"/>
              <a:t> </a:t>
            </a:r>
            <a:r>
              <a:rPr lang="en-US" baseline="0" dirty="0" err="1"/>
              <a:t>khắc</a:t>
            </a:r>
            <a:r>
              <a:rPr lang="en-US" baseline="0" dirty="0"/>
              <a:t> </a:t>
            </a:r>
            <a:r>
              <a:rPr lang="en-US" baseline="0" dirty="0" err="1"/>
              <a:t>họa</a:t>
            </a:r>
            <a:r>
              <a:rPr lang="en-US" baseline="0" dirty="0"/>
              <a:t> </a:t>
            </a:r>
            <a:r>
              <a:rPr lang="en-US" baseline="0" dirty="0" err="1"/>
              <a:t>rõ</a:t>
            </a:r>
            <a:r>
              <a:rPr lang="en-US" baseline="0" dirty="0"/>
              <a:t> </a:t>
            </a:r>
            <a:r>
              <a:rPr lang="en-US" baseline="0" dirty="0" err="1"/>
              <a:t>nét</a:t>
            </a:r>
            <a:r>
              <a:rPr lang="en-US" baseline="0" dirty="0"/>
              <a:t> qua </a:t>
            </a:r>
            <a:r>
              <a:rPr lang="en-US" baseline="0" dirty="0" err="1"/>
              <a:t>những</a:t>
            </a:r>
            <a:r>
              <a:rPr lang="en-US" baseline="0" dirty="0"/>
              <a:t> chi </a:t>
            </a:r>
            <a:r>
              <a:rPr lang="en-US" baseline="0" dirty="0" err="1"/>
              <a:t>tiết</a:t>
            </a:r>
            <a:r>
              <a:rPr lang="en-US" baseline="0" dirty="0"/>
              <a:t> </a:t>
            </a:r>
            <a:r>
              <a:rPr lang="en-US" baseline="0" dirty="0" err="1"/>
              <a:t>tiêu</a:t>
            </a:r>
            <a:r>
              <a:rPr lang="en-US" baseline="0" dirty="0"/>
              <a:t> </a:t>
            </a:r>
            <a:r>
              <a:rPr lang="en-US" baseline="0" dirty="0" err="1"/>
              <a:t>biểu</a:t>
            </a:r>
            <a:r>
              <a:rPr lang="en-US" baseline="0" dirty="0"/>
              <a:t> </a:t>
            </a:r>
            <a:r>
              <a:rPr lang="en-US" baseline="0" dirty="0" err="1"/>
              <a:t>nào</a:t>
            </a:r>
            <a:r>
              <a:rPr lang="en-US" baseline="0" dirty="0"/>
              <a:t>? </a:t>
            </a:r>
            <a:r>
              <a:rPr lang="en-US" baseline="0" dirty="0" err="1"/>
              <a:t>Phân</a:t>
            </a:r>
            <a:r>
              <a:rPr lang="en-US" baseline="0" dirty="0"/>
              <a:t> </a:t>
            </a:r>
            <a:r>
              <a:rPr lang="en-US" baseline="0" dirty="0" err="1"/>
              <a:t>tích</a:t>
            </a:r>
            <a:r>
              <a:rPr lang="en-US" baseline="0" dirty="0"/>
              <a:t> </a:t>
            </a:r>
            <a:r>
              <a:rPr lang="en-US" baseline="0" dirty="0" err="1"/>
              <a:t>một</a:t>
            </a:r>
            <a:r>
              <a:rPr lang="en-US" baseline="0" dirty="0"/>
              <a:t> chi </a:t>
            </a:r>
            <a:r>
              <a:rPr lang="en-US" baseline="0" dirty="0" err="1"/>
              <a:t>tiết</a:t>
            </a:r>
            <a:r>
              <a:rPr lang="en-US" baseline="0" dirty="0"/>
              <a:t> </a:t>
            </a:r>
            <a:r>
              <a:rPr lang="en-US" baseline="0" dirty="0" err="1"/>
              <a:t>đặc</a:t>
            </a:r>
            <a:r>
              <a:rPr lang="en-US" baseline="0" dirty="0"/>
              <a:t> </a:t>
            </a:r>
            <a:r>
              <a:rPr lang="en-US" baseline="0" dirty="0" err="1"/>
              <a:t>sắc</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rõ</a:t>
            </a:r>
            <a:r>
              <a:rPr lang="en-US" baseline="0" dirty="0"/>
              <a:t> </a:t>
            </a:r>
            <a:r>
              <a:rPr lang="en-US" baseline="0" dirty="0" err="1"/>
              <a:t>bản</a:t>
            </a:r>
            <a:r>
              <a:rPr lang="en-US" baseline="0" dirty="0"/>
              <a:t> </a:t>
            </a:r>
            <a:r>
              <a:rPr lang="en-US" baseline="0" dirty="0" err="1"/>
              <a:t>chất</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Lê</a:t>
            </a:r>
            <a:r>
              <a:rPr lang="en-US" baseline="0" dirty="0"/>
              <a:t> </a:t>
            </a:r>
            <a:r>
              <a:rPr lang="en-US" baseline="0" dirty="0" err="1"/>
              <a:t>Chiêu</a:t>
            </a:r>
            <a:r>
              <a:rPr lang="en-US" baseline="0" dirty="0"/>
              <a:t> </a:t>
            </a:r>
            <a:r>
              <a:rPr lang="en-US" baseline="0" dirty="0" err="1"/>
              <a:t>Thống</a:t>
            </a:r>
            <a:r>
              <a:rPr lang="en-US" baseline="0" dirty="0"/>
              <a:t>, qua </a:t>
            </a:r>
            <a:r>
              <a:rPr lang="en-US" baseline="0" dirty="0" err="1"/>
              <a:t>đó</a:t>
            </a:r>
            <a:r>
              <a:rPr lang="en-US" baseline="0" dirty="0"/>
              <a:t> </a:t>
            </a:r>
            <a:r>
              <a:rPr lang="en-US" baseline="0" dirty="0" err="1"/>
              <a:t>thấy</a:t>
            </a:r>
            <a:r>
              <a:rPr lang="en-US" baseline="0" dirty="0"/>
              <a:t> </a:t>
            </a:r>
            <a:r>
              <a:rPr lang="en-US" baseline="0" dirty="0" err="1"/>
              <a:t>được</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a:t>
            </a:r>
            <a:r>
              <a:rPr lang="en-US" baseline="0" dirty="0" err="1"/>
              <a:t>đối</a:t>
            </a:r>
            <a:r>
              <a:rPr lang="en-US" baseline="0" dirty="0"/>
              <a:t> </a:t>
            </a:r>
            <a:r>
              <a:rPr lang="en-US" baseline="0" dirty="0" err="1"/>
              <a:t>với</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này</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35</a:t>
            </a:fld>
            <a:endParaRPr lang="en-US"/>
          </a:p>
        </p:txBody>
      </p:sp>
    </p:spTree>
    <p:extLst>
      <p:ext uri="{BB962C8B-B14F-4D97-AF65-F5344CB8AC3E}">
        <p14:creationId xmlns:p14="http://schemas.microsoft.com/office/powerpoint/2010/main" val="561274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36</a:t>
            </a:fld>
            <a:endParaRPr lang="en-US"/>
          </a:p>
        </p:txBody>
      </p:sp>
    </p:spTree>
    <p:extLst>
      <p:ext uri="{BB962C8B-B14F-4D97-AF65-F5344CB8AC3E}">
        <p14:creationId xmlns:p14="http://schemas.microsoft.com/office/powerpoint/2010/main" val="1830970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37</a:t>
            </a:fld>
            <a:endParaRPr lang="en-US"/>
          </a:p>
        </p:txBody>
      </p:sp>
    </p:spTree>
    <p:extLst>
      <p:ext uri="{BB962C8B-B14F-4D97-AF65-F5344CB8AC3E}">
        <p14:creationId xmlns:p14="http://schemas.microsoft.com/office/powerpoint/2010/main" val="1682332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38</a:t>
            </a:fld>
            <a:endParaRPr lang="en-US"/>
          </a:p>
        </p:txBody>
      </p:sp>
    </p:spTree>
    <p:extLst>
      <p:ext uri="{BB962C8B-B14F-4D97-AF65-F5344CB8AC3E}">
        <p14:creationId xmlns:p14="http://schemas.microsoft.com/office/powerpoint/2010/main" val="738193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39</a:t>
            </a:fld>
            <a:endParaRPr lang="en-US"/>
          </a:p>
        </p:txBody>
      </p:sp>
    </p:spTree>
    <p:extLst>
      <p:ext uri="{BB962C8B-B14F-4D97-AF65-F5344CB8AC3E}">
        <p14:creationId xmlns:p14="http://schemas.microsoft.com/office/powerpoint/2010/main" val="363337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a:t>
            </a:fld>
            <a:endParaRPr lang="en-US"/>
          </a:p>
        </p:txBody>
      </p:sp>
    </p:spTree>
    <p:extLst>
      <p:ext uri="{BB962C8B-B14F-4D97-AF65-F5344CB8AC3E}">
        <p14:creationId xmlns:p14="http://schemas.microsoft.com/office/powerpoint/2010/main" val="2974859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40</a:t>
            </a:fld>
            <a:endParaRPr lang="en-US"/>
          </a:p>
        </p:txBody>
      </p:sp>
    </p:spTree>
    <p:extLst>
      <p:ext uri="{BB962C8B-B14F-4D97-AF65-F5344CB8AC3E}">
        <p14:creationId xmlns:p14="http://schemas.microsoft.com/office/powerpoint/2010/main" val="3895989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41</a:t>
            </a:fld>
            <a:endParaRPr lang="en-US"/>
          </a:p>
        </p:txBody>
      </p:sp>
    </p:spTree>
    <p:extLst>
      <p:ext uri="{BB962C8B-B14F-4D97-AF65-F5344CB8AC3E}">
        <p14:creationId xmlns:p14="http://schemas.microsoft.com/office/powerpoint/2010/main" val="2816302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42</a:t>
            </a:fld>
            <a:endParaRPr lang="en-US"/>
          </a:p>
        </p:txBody>
      </p:sp>
    </p:spTree>
    <p:extLst>
      <p:ext uri="{BB962C8B-B14F-4D97-AF65-F5344CB8AC3E}">
        <p14:creationId xmlns:p14="http://schemas.microsoft.com/office/powerpoint/2010/main" val="550911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43</a:t>
            </a:fld>
            <a:endParaRPr lang="en-US"/>
          </a:p>
        </p:txBody>
      </p:sp>
    </p:spTree>
    <p:extLst>
      <p:ext uri="{BB962C8B-B14F-4D97-AF65-F5344CB8AC3E}">
        <p14:creationId xmlns:p14="http://schemas.microsoft.com/office/powerpoint/2010/main" val="4776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44</a:t>
            </a:fld>
            <a:endParaRPr lang="en-US"/>
          </a:p>
        </p:txBody>
      </p:sp>
    </p:spTree>
    <p:extLst>
      <p:ext uri="{BB962C8B-B14F-4D97-AF65-F5344CB8AC3E}">
        <p14:creationId xmlns:p14="http://schemas.microsoft.com/office/powerpoint/2010/main" val="2322773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45</a:t>
            </a:fld>
            <a:endParaRPr lang="en-US"/>
          </a:p>
        </p:txBody>
      </p:sp>
    </p:spTree>
    <p:extLst>
      <p:ext uri="{BB962C8B-B14F-4D97-AF65-F5344CB8AC3E}">
        <p14:creationId xmlns:p14="http://schemas.microsoft.com/office/powerpoint/2010/main" val="5399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46</a:t>
            </a:fld>
            <a:endParaRPr lang="en-US"/>
          </a:p>
        </p:txBody>
      </p:sp>
    </p:spTree>
    <p:extLst>
      <p:ext uri="{BB962C8B-B14F-4D97-AF65-F5344CB8AC3E}">
        <p14:creationId xmlns:p14="http://schemas.microsoft.com/office/powerpoint/2010/main" val="2630195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47</a:t>
            </a:fld>
            <a:endParaRPr lang="en-US"/>
          </a:p>
        </p:txBody>
      </p:sp>
    </p:spTree>
    <p:extLst>
      <p:ext uri="{BB962C8B-B14F-4D97-AF65-F5344CB8AC3E}">
        <p14:creationId xmlns:p14="http://schemas.microsoft.com/office/powerpoint/2010/main" val="4154507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48</a:t>
            </a:fld>
            <a:endParaRPr lang="en-US"/>
          </a:p>
        </p:txBody>
      </p:sp>
    </p:spTree>
    <p:extLst>
      <p:ext uri="{BB962C8B-B14F-4D97-AF65-F5344CB8AC3E}">
        <p14:creationId xmlns:p14="http://schemas.microsoft.com/office/powerpoint/2010/main" val="416359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5</a:t>
            </a:fld>
            <a:endParaRPr lang="en-US"/>
          </a:p>
        </p:txBody>
      </p:sp>
    </p:spTree>
    <p:extLst>
      <p:ext uri="{BB962C8B-B14F-4D97-AF65-F5344CB8AC3E}">
        <p14:creationId xmlns:p14="http://schemas.microsoft.com/office/powerpoint/2010/main" val="170477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6</a:t>
            </a:fld>
            <a:endParaRPr lang="en-US"/>
          </a:p>
        </p:txBody>
      </p:sp>
    </p:spTree>
    <p:extLst>
      <p:ext uri="{BB962C8B-B14F-4D97-AF65-F5344CB8AC3E}">
        <p14:creationId xmlns:p14="http://schemas.microsoft.com/office/powerpoint/2010/main" val="1529933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7</a:t>
            </a:fld>
            <a:endParaRPr lang="en-US"/>
          </a:p>
        </p:txBody>
      </p:sp>
    </p:spTree>
    <p:extLst>
      <p:ext uri="{BB962C8B-B14F-4D97-AF65-F5344CB8AC3E}">
        <p14:creationId xmlns:p14="http://schemas.microsoft.com/office/powerpoint/2010/main" val="3798990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Nêu</a:t>
            </a:r>
            <a:r>
              <a:rPr lang="en-US" baseline="0" dirty="0"/>
              <a:t> </a:t>
            </a:r>
            <a:r>
              <a:rPr lang="en-US" baseline="0" dirty="0" err="1"/>
              <a:t>những</a:t>
            </a:r>
            <a:r>
              <a:rPr lang="en-US" baseline="0" dirty="0"/>
              <a:t> </a:t>
            </a:r>
            <a:r>
              <a:rPr lang="en-US" baseline="0" dirty="0" err="1"/>
              <a:t>thông</a:t>
            </a:r>
            <a:r>
              <a:rPr lang="en-US" baseline="0" dirty="0"/>
              <a:t> tin </a:t>
            </a:r>
            <a:r>
              <a:rPr lang="en-US" baseline="0" dirty="0" err="1"/>
              <a:t>chính</a:t>
            </a:r>
            <a:r>
              <a:rPr lang="en-US" baseline="0" dirty="0"/>
              <a:t> </a:t>
            </a:r>
            <a:r>
              <a:rPr lang="en-US" baseline="0" dirty="0" err="1"/>
              <a:t>về</a:t>
            </a:r>
            <a:r>
              <a:rPr lang="en-US" baseline="0" dirty="0"/>
              <a:t> </a:t>
            </a:r>
            <a:r>
              <a:rPr lang="en-US" baseline="0" dirty="0" err="1"/>
              <a:t>tác</a:t>
            </a:r>
            <a:r>
              <a:rPr lang="en-US" baseline="0" dirty="0"/>
              <a:t> </a:t>
            </a:r>
            <a:r>
              <a:rPr lang="en-US" baseline="0" dirty="0" err="1"/>
              <a:t>giả</a:t>
            </a:r>
            <a:r>
              <a:rPr lang="en-US" baseline="0" dirty="0"/>
              <a:t> </a:t>
            </a:r>
            <a:r>
              <a:rPr lang="en-US" baseline="0" dirty="0" err="1"/>
              <a:t>Ngô</a:t>
            </a:r>
            <a:r>
              <a:rPr lang="en-US" baseline="0" dirty="0"/>
              <a:t> </a:t>
            </a:r>
            <a:r>
              <a:rPr lang="en-US" baseline="0" dirty="0" err="1"/>
              <a:t>gia</a:t>
            </a:r>
            <a:r>
              <a:rPr lang="en-US" baseline="0" dirty="0"/>
              <a:t> </a:t>
            </a:r>
            <a:r>
              <a:rPr lang="en-US" baseline="0" dirty="0" err="1"/>
              <a:t>văn</a:t>
            </a:r>
            <a:r>
              <a:rPr lang="en-US" baseline="0" dirty="0"/>
              <a:t> </a:t>
            </a:r>
            <a:r>
              <a:rPr lang="en-US" baseline="0" dirty="0" err="1"/>
              <a:t>phái</a:t>
            </a:r>
            <a:r>
              <a:rPr lang="en-US" baseline="0" dirty="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8</a:t>
            </a:fld>
            <a:endParaRPr lang="en-US"/>
          </a:p>
        </p:txBody>
      </p:sp>
    </p:spTree>
    <p:extLst>
      <p:ext uri="{BB962C8B-B14F-4D97-AF65-F5344CB8AC3E}">
        <p14:creationId xmlns:p14="http://schemas.microsoft.com/office/powerpoint/2010/main" val="4112713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Hãy</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cho</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biết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thể</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loại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và</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phương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thức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biểu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đạt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chính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của</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đoạn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trích</a:t>
            </a:r>
            <a:r>
              <a:rPr lang="en-US" sz="1200" baseline="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98133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jpe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8.gif"/></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slide" Target="slide46.xml"/><Relationship Id="rId18" Type="http://schemas.openxmlformats.org/officeDocument/2006/relationships/image" Target="../media/image65.png"/><Relationship Id="rId3" Type="http://schemas.openxmlformats.org/officeDocument/2006/relationships/audio" Target="../media/audio1.wav"/><Relationship Id="rId21" Type="http://schemas.openxmlformats.org/officeDocument/2006/relationships/image" Target="../media/image67.gif"/><Relationship Id="rId7" Type="http://schemas.openxmlformats.org/officeDocument/2006/relationships/image" Target="../media/image58.gif"/><Relationship Id="rId12" Type="http://schemas.openxmlformats.org/officeDocument/2006/relationships/image" Target="../media/image62.png"/><Relationship Id="rId17" Type="http://schemas.openxmlformats.org/officeDocument/2006/relationships/slide" Target="slide48.xml"/><Relationship Id="rId2" Type="http://schemas.openxmlformats.org/officeDocument/2006/relationships/notesSlide" Target="../notesSlides/notesSlide43.xml"/><Relationship Id="rId16" Type="http://schemas.openxmlformats.org/officeDocument/2006/relationships/image" Target="../media/image64.png"/><Relationship Id="rId20"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slide" Target="slide45.xml"/><Relationship Id="rId5" Type="http://schemas.openxmlformats.org/officeDocument/2006/relationships/image" Target="../media/image57.png"/><Relationship Id="rId15" Type="http://schemas.openxmlformats.org/officeDocument/2006/relationships/slide" Target="slide47.xml"/><Relationship Id="rId10" Type="http://schemas.openxmlformats.org/officeDocument/2006/relationships/image" Target="../media/image61.png"/><Relationship Id="rId19" Type="http://schemas.openxmlformats.org/officeDocument/2006/relationships/image" Target="../media/image66.png"/><Relationship Id="rId4" Type="http://schemas.openxmlformats.org/officeDocument/2006/relationships/audio" Target="../media/audio2.wav"/><Relationship Id="rId9" Type="http://schemas.openxmlformats.org/officeDocument/2006/relationships/slide" Target="slide44.xml"/><Relationship Id="rId14" Type="http://schemas.openxmlformats.org/officeDocument/2006/relationships/image" Target="../media/image63.png"/><Relationship Id="rId22" Type="http://schemas.openxmlformats.org/officeDocument/2006/relationships/image" Target="../media/image68.png"/></Relationships>
</file>

<file path=ppt/slides/_rels/slide4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3.wav"/><Relationship Id="rId7"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4.png"/><Relationship Id="rId5" Type="http://schemas.openxmlformats.org/officeDocument/2006/relationships/image" Target="../media/image69.jpg"/><Relationship Id="rId10" Type="http://schemas.openxmlformats.org/officeDocument/2006/relationships/image" Target="../media/image73.jpeg"/><Relationship Id="rId4" Type="http://schemas.openxmlformats.org/officeDocument/2006/relationships/audio" Target="../media/audio4.wav"/><Relationship Id="rId9"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audio" Target="../media/audio3.wav"/><Relationship Id="rId7"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2.png"/><Relationship Id="rId5" Type="http://schemas.openxmlformats.org/officeDocument/2006/relationships/image" Target="../media/image69.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4.png"/></Relationships>
</file>

<file path=ppt/slides/_rels/slide4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audio" Target="../media/audio3.wav"/><Relationship Id="rId7"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2.png"/><Relationship Id="rId5" Type="http://schemas.openxmlformats.org/officeDocument/2006/relationships/image" Target="../media/image69.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4.png"/></Relationships>
</file>

<file path=ppt/slides/_rels/slide4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audio" Target="../media/audio3.wav"/><Relationship Id="rId7"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2.png"/><Relationship Id="rId5" Type="http://schemas.openxmlformats.org/officeDocument/2006/relationships/image" Target="../media/image69.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4.png"/></Relationships>
</file>

<file path=ppt/slides/_rels/slide4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audio" Target="../media/audio3.wav"/><Relationship Id="rId7"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2.png"/><Relationship Id="rId5" Type="http://schemas.openxmlformats.org/officeDocument/2006/relationships/image" Target="../media/image69.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4.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3" name="Freeform 3"/>
          <p:cNvSpPr/>
          <p:nvPr/>
        </p:nvSpPr>
        <p:spPr>
          <a:xfrm>
            <a:off x="5638800" y="2693511"/>
            <a:ext cx="7344918" cy="8229600"/>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4"/>
            <a:stretch>
              <a:fillRect/>
            </a:stretch>
          </a:blipFill>
        </p:spPr>
      </p:sp>
      <p:pic>
        <p:nvPicPr>
          <p:cNvPr id="4" name="Picture 3"/>
          <p:cNvPicPr>
            <a:picLocks noChangeAspect="1"/>
          </p:cNvPicPr>
          <p:nvPr/>
        </p:nvPicPr>
        <p:blipFill>
          <a:blip r:embed="rId5"/>
          <a:stretch>
            <a:fillRect/>
          </a:stretch>
        </p:blipFill>
        <p:spPr>
          <a:xfrm>
            <a:off x="3429000" y="0"/>
            <a:ext cx="12339373" cy="3694496"/>
          </a:xfrm>
          <a:prstGeom prst="rect">
            <a:avLst/>
          </a:prstGeom>
        </p:spPr>
      </p:pic>
      <p:pic>
        <p:nvPicPr>
          <p:cNvPr id="6" name="Picture 8"/>
          <p:cNvPicPr>
            <a:picLocks noChangeAspect="1"/>
          </p:cNvPicPr>
          <p:nvPr/>
        </p:nvPicPr>
        <p:blipFill>
          <a:blip r:embed="rId6"/>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6"/>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8"/>
          <a:srcRect/>
          <a:stretch>
            <a:fillRect/>
          </a:stretch>
        </p:blipFill>
        <p:spPr>
          <a:xfrm flipH="1">
            <a:off x="-992633" y="7853149"/>
            <a:ext cx="2654302" cy="2854088"/>
          </a:xfrm>
          <a:prstGeom prst="rect">
            <a:avLst/>
          </a:prstGeom>
        </p:spPr>
      </p:pic>
    </p:spTree>
    <p:extLst>
      <p:ext uri="{BB962C8B-B14F-4D97-AF65-F5344CB8AC3E}">
        <p14:creationId xmlns:p14="http://schemas.microsoft.com/office/powerpoint/2010/main" val="2810235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pic>
        <p:nvPicPr>
          <p:cNvPr id="4"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sp>
        <p:nvSpPr>
          <p:cNvPr id="6" name="Rectangle 5"/>
          <p:cNvSpPr/>
          <p:nvPr/>
        </p:nvSpPr>
        <p:spPr>
          <a:xfrm>
            <a:off x="10572081" y="2933700"/>
            <a:ext cx="7364578" cy="4001095"/>
          </a:xfrm>
          <a:prstGeom prst="rect">
            <a:avLst/>
          </a:prstGeom>
        </p:spPr>
        <p:txBody>
          <a:bodyPr wrap="square">
            <a:spAutoFit/>
          </a:bodyPr>
          <a:lstStyle/>
          <a:p>
            <a:pPr algn="ctr"/>
            <a:r>
              <a:rPr lang="en-US" sz="5400" b="1" dirty="0" err="1">
                <a:latin typeface="Times New Roman" panose="02020603050405020304" pitchFamily="18" charset="0"/>
                <a:cs typeface="Times New Roman" panose="02020603050405020304" pitchFamily="18" charset="0"/>
              </a:rPr>
              <a:t>Hoạt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nhóm</a:t>
            </a:r>
            <a:endParaRPr lang="en-US" sz="5400" b="1"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Thanh</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5 </a:t>
            </a:r>
            <a:r>
              <a:rPr lang="en-US" sz="4000" dirty="0" err="1">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5"/>
          <a:srcRect l="30674" r="30673"/>
          <a:stretch/>
        </p:blipFill>
        <p:spPr>
          <a:xfrm>
            <a:off x="2189346" y="-1"/>
            <a:ext cx="7564254" cy="11002551"/>
          </a:xfrm>
          <a:prstGeom prst="rect">
            <a:avLst/>
          </a:prstGeom>
        </p:spPr>
      </p:pic>
    </p:spTree>
    <p:extLst>
      <p:ext uri="{BB962C8B-B14F-4D97-AF65-F5344CB8AC3E}">
        <p14:creationId xmlns:p14="http://schemas.microsoft.com/office/powerpoint/2010/main" val="4053324502"/>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6" name="Group 5"/>
          <p:cNvGrpSpPr/>
          <p:nvPr/>
        </p:nvGrpSpPr>
        <p:grpSpPr>
          <a:xfrm>
            <a:off x="1048157" y="2552700"/>
            <a:ext cx="9353143" cy="1072962"/>
            <a:chOff x="1048157" y="2552700"/>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60044"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Hoàn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721775"/>
            <a:ext cx="14477998" cy="1354217"/>
          </a:xfrm>
          <a:prstGeom prst="rect">
            <a:avLst/>
          </a:prstGeom>
        </p:spPr>
        <p:txBody>
          <a:bodyPr wrap="square" lIns="0" tIns="0" rIns="0" bIns="0" rtlCol="0" anchor="t">
            <a:spAutoFit/>
          </a:bodyPr>
          <a:lstStyle/>
          <a:p>
            <a:pPr algn="just"/>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Hoàng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Lê</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nhất</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thống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chí</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Nguyễn</a:t>
            </a:r>
            <a:r>
              <a:rPr lang="en-US" sz="4400" dirty="0">
                <a:solidFill>
                  <a:srgbClr val="000000"/>
                </a:solidFill>
                <a:latin typeface="Times New Roman" panose="02020603050405020304" pitchFamily="18" charset="0"/>
                <a:cs typeface="Times New Roman" panose="02020603050405020304" pitchFamily="18" charset="0"/>
              </a:rPr>
              <a:t> </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86000" y="5229459"/>
            <a:ext cx="14782800" cy="5509200"/>
          </a:xfrm>
          <a:prstGeom prst="rect">
            <a:avLst/>
          </a:prstGeom>
        </p:spPr>
        <p:txBody>
          <a:bodyPr wrap="square">
            <a:spAutoFit/>
          </a:bodyPr>
          <a:lstStyle/>
          <a:p>
            <a:pPr algn="just"/>
            <a:r>
              <a:rPr lang="en-US" sz="4400" dirty="0">
                <a:latin typeface="+mj-lt"/>
              </a:rPr>
              <a:t>- </a:t>
            </a:r>
            <a:r>
              <a:rPr lang="vi-VN" sz="4400" dirty="0">
                <a:latin typeface="+mj-lt"/>
              </a:rPr>
              <a:t>Dựa vào việc ghi chép lại những sự kiện lịch sử - xã hội có thực, nhân vật thực, địa điểm thực, tác phẩm đã phản ánh những biến động của lịch sử nước nhà từ cuối thế kỉ XVIII đến những năm đầu thế kỉ XIX, trong đó, tập trung phơi bày sự thối nát dẫn đến sụp đổ tất yếu của tập đoàn phong kiến Lê – Trịnh, đồng thời ca ngợi cuộc khởi nghĩa Tây Sơn do người anh hùng áo vải Nguyễn Huệ lãnh đạo.</a:t>
            </a:r>
          </a:p>
          <a:p>
            <a:pPr algn="just"/>
            <a:endParaRPr lang="vi-VN" sz="4400" dirty="0">
              <a:latin typeface="+mj-lt"/>
            </a:endParaRPr>
          </a:p>
        </p:txBody>
      </p:sp>
      <p:pic>
        <p:nvPicPr>
          <p:cNvPr id="12" name="Picture 9"/>
          <p:cNvPicPr>
            <a:picLocks noChangeAspect="1"/>
          </p:cNvPicPr>
          <p:nvPr/>
        </p:nvPicPr>
        <p:blipFill>
          <a:blip r:embed="rId4"/>
          <a:srcRect/>
          <a:stretch>
            <a:fillRect/>
          </a:stretch>
        </p:blipFill>
        <p:spPr>
          <a:xfrm rot="-854632" flipH="1">
            <a:off x="-1991512" y="-1041874"/>
            <a:ext cx="7508688" cy="2712514"/>
          </a:xfrm>
          <a:prstGeom prst="rect">
            <a:avLst/>
          </a:prstGeom>
        </p:spPr>
      </p:pic>
    </p:spTree>
    <p:extLst>
      <p:ext uri="{BB962C8B-B14F-4D97-AF65-F5344CB8AC3E}">
        <p14:creationId xmlns:p14="http://schemas.microsoft.com/office/powerpoint/2010/main" val="63552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5" name="Group 4"/>
          <p:cNvGrpSpPr/>
          <p:nvPr/>
        </p:nvGrpSpPr>
        <p:grpSpPr>
          <a:xfrm>
            <a:off x="1048157" y="2476500"/>
            <a:ext cx="9353143" cy="1072962"/>
            <a:chOff x="1048157" y="2751327"/>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0" y="3721775"/>
            <a:ext cx="14935199" cy="5416868"/>
          </a:xfrm>
          <a:prstGeom prst="rect">
            <a:avLst/>
          </a:prstGeom>
        </p:spPr>
        <p:txBody>
          <a:bodyPr wrap="square" lIns="0" tIns="0" rIns="0" bIns="0" rtlCol="0" anchor="t">
            <a:spAutoFit/>
          </a:bodyPr>
          <a:lstStyle/>
          <a:p>
            <a:pPr lvl="0" algn="just"/>
            <a:r>
              <a:rPr lang="en-US" sz="4400" b="1" dirty="0">
                <a:latin typeface="+mj-lt"/>
              </a:rPr>
              <a:t>- </a:t>
            </a:r>
            <a:r>
              <a:rPr lang="vi-VN" sz="4400" b="1" dirty="0">
                <a:latin typeface="+mj-lt"/>
              </a:rPr>
              <a:t>Phần 1 </a:t>
            </a:r>
            <a:r>
              <a:rPr lang="vi-VN" sz="4400" dirty="0">
                <a:latin typeface="+mj-lt"/>
              </a:rPr>
              <a:t>(từ đầu đến </a:t>
            </a:r>
            <a:r>
              <a:rPr lang="vi-VN" sz="4400" i="1" dirty="0">
                <a:latin typeface="+mj-lt"/>
              </a:rPr>
              <a:t>ngày 25 tháng Chạp năm Mậu Thân (1788)</a:t>
            </a:r>
            <a:r>
              <a:rPr lang="en-US" sz="4400" i="1" dirty="0">
                <a:latin typeface="+mj-lt"/>
              </a:rPr>
              <a:t>)</a:t>
            </a:r>
            <a:r>
              <a:rPr lang="vi-VN" sz="4400" i="1" dirty="0">
                <a:latin typeface="+mj-lt"/>
              </a:rPr>
              <a:t>:</a:t>
            </a:r>
            <a:r>
              <a:rPr lang="vi-VN" sz="4400" dirty="0">
                <a:latin typeface="+mj-lt"/>
              </a:rPr>
              <a:t> Được tin quân Thanh chiếm Thăng Long, Nguyễn Huệ lên ngôi vua, thân chinh đi dẹp giặc.</a:t>
            </a:r>
            <a:endParaRPr lang="en-US" sz="4400" dirty="0">
              <a:latin typeface="+mj-lt"/>
            </a:endParaRPr>
          </a:p>
          <a:p>
            <a:pPr lvl="0" algn="just"/>
            <a:r>
              <a:rPr lang="en-US" sz="4400" b="1" dirty="0">
                <a:latin typeface="+mj-lt"/>
              </a:rPr>
              <a:t>- </a:t>
            </a:r>
            <a:r>
              <a:rPr lang="vi-VN" sz="4400" b="1" dirty="0">
                <a:latin typeface="+mj-lt"/>
              </a:rPr>
              <a:t>Phần 2 </a:t>
            </a:r>
            <a:r>
              <a:rPr lang="vi-VN" sz="4400" dirty="0">
                <a:latin typeface="+mj-lt"/>
              </a:rPr>
              <a:t>(tiếp theo đến </a:t>
            </a:r>
            <a:r>
              <a:rPr lang="vi-VN" sz="4400" i="1" dirty="0">
                <a:latin typeface="+mj-lt"/>
              </a:rPr>
              <a:t>tiến binh đến Thăng Long, rồi kéo vào thành)</a:t>
            </a:r>
            <a:r>
              <a:rPr lang="en-US" sz="4400" i="1" dirty="0">
                <a:latin typeface="+mj-lt"/>
              </a:rPr>
              <a:t>:</a:t>
            </a:r>
            <a:r>
              <a:rPr lang="vi-VN" sz="4400" dirty="0">
                <a:latin typeface="+mj-lt"/>
              </a:rPr>
              <a:t> chiến thắng thần tốc của quân Tây Sơn với tài thao lược của vua Quang Trung.</a:t>
            </a:r>
            <a:endParaRPr lang="en-US" sz="4400" dirty="0">
              <a:latin typeface="+mj-lt"/>
            </a:endParaRPr>
          </a:p>
          <a:p>
            <a:pPr lvl="0" algn="just"/>
            <a:r>
              <a:rPr lang="en-US" sz="4400" b="1" dirty="0">
                <a:latin typeface="+mj-lt"/>
              </a:rPr>
              <a:t>- </a:t>
            </a:r>
            <a:r>
              <a:rPr lang="vi-VN" sz="4400" b="1" dirty="0">
                <a:latin typeface="+mj-lt"/>
              </a:rPr>
              <a:t>Phần 3 </a:t>
            </a:r>
            <a:r>
              <a:rPr lang="vi-VN" sz="4400" dirty="0">
                <a:latin typeface="+mj-lt"/>
              </a:rPr>
              <a:t>(còn lại): Sự đại bại của quần tướng nhà Thanh và tình trạng thảm hại c</a:t>
            </a:r>
            <a:r>
              <a:rPr lang="en-US" sz="4400" dirty="0">
                <a:latin typeface="Times New Roman" panose="02020603050405020304" pitchFamily="18" charset="0"/>
                <a:cs typeface="Times New Roman" panose="02020603050405020304" pitchFamily="18" charset="0"/>
              </a:rPr>
              <a:t>ủ</a:t>
            </a:r>
            <a:r>
              <a:rPr lang="vi-VN" sz="4400" dirty="0">
                <a:latin typeface="+mj-lt"/>
              </a:rPr>
              <a:t>a vua tôi Lê Chiêu Thống.</a:t>
            </a:r>
            <a:endParaRPr lang="en-US" sz="4400" dirty="0">
              <a:latin typeface="+mj-lt"/>
            </a:endParaRPr>
          </a:p>
        </p:txBody>
      </p:sp>
    </p:spTree>
    <p:extLst>
      <p:ext uri="{BB962C8B-B14F-4D97-AF65-F5344CB8AC3E}">
        <p14:creationId xmlns:p14="http://schemas.microsoft.com/office/powerpoint/2010/main" val="21697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6" name="Group 5"/>
          <p:cNvGrpSpPr/>
          <p:nvPr/>
        </p:nvGrpSpPr>
        <p:grpSpPr>
          <a:xfrm>
            <a:off x="990601" y="2189401"/>
            <a:ext cx="9353143" cy="1072962"/>
            <a:chOff x="1048157" y="2552700"/>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339956"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Tóm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tắt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hồi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thứ</a:t>
              </a:r>
              <a:r>
                <a:rPr lang="en-US" sz="4400" b="1" dirty="0">
                  <a:solidFill>
                    <a:srgbClr val="000000"/>
                  </a:solidFill>
                  <a:latin typeface="Times New Roman" panose="02020603050405020304" pitchFamily="18" charset="0"/>
                  <a:cs typeface="Times New Roman" panose="02020603050405020304" pitchFamily="18" charset="0"/>
                </a:rPr>
                <a:t> 14</a:t>
              </a:r>
            </a:p>
          </p:txBody>
        </p:sp>
      </p:grpSp>
      <p:sp>
        <p:nvSpPr>
          <p:cNvPr id="15" name="TextBox 4"/>
          <p:cNvSpPr txBox="1"/>
          <p:nvPr/>
        </p:nvSpPr>
        <p:spPr>
          <a:xfrm>
            <a:off x="933045" y="3361203"/>
            <a:ext cx="15925798" cy="6093976"/>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kéo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Thăng</a:t>
            </a:r>
            <a:r>
              <a:rPr lang="en-US" sz="4400" dirty="0">
                <a:solidFill>
                  <a:srgbClr val="000000"/>
                </a:solidFill>
                <a:latin typeface="Times New Roman" panose="02020603050405020304" pitchFamily="18" charset="0"/>
                <a:cs typeface="Times New Roman" panose="02020603050405020304" pitchFamily="18" charset="0"/>
              </a:rPr>
              <a:t> Long, </a:t>
            </a:r>
            <a:r>
              <a:rPr lang="en-US" sz="4400" dirty="0" err="1">
                <a:solidFill>
                  <a:srgbClr val="000000"/>
                </a:solidFill>
                <a:latin typeface="Times New Roman" panose="02020603050405020304" pitchFamily="18" charset="0"/>
                <a:cs typeface="Times New Roman" panose="02020603050405020304" pitchFamily="18" charset="0"/>
              </a:rPr>
              <a:t>Nguyễn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Huệ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25 </a:t>
            </a:r>
            <a:r>
              <a:rPr lang="en-US" sz="4400" dirty="0" err="1">
                <a:solidFill>
                  <a:srgbClr val="000000"/>
                </a:solidFill>
                <a:latin typeface="Times New Roman" panose="02020603050405020304" pitchFamily="18" charset="0"/>
                <a:cs typeface="Times New Roman" panose="02020603050405020304" pitchFamily="18" charset="0"/>
              </a:rPr>
              <a:t>tháng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1788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duyệt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lớn</a:t>
            </a:r>
            <a:r>
              <a:rPr lang="en-US" sz="4400" dirty="0">
                <a:solidFill>
                  <a:srgbClr val="000000"/>
                </a:solidFill>
                <a:latin typeface="Times New Roman" panose="02020603050405020304" pitchFamily="18" charset="0"/>
                <a:cs typeface="Times New Roman" panose="02020603050405020304" pitchFamily="18" charset="0"/>
              </a:rPr>
              <a:t>, chia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lĩnh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30 </a:t>
            </a:r>
            <a:r>
              <a:rPr lang="en-US" sz="4400" dirty="0" err="1">
                <a:solidFill>
                  <a:srgbClr val="000000"/>
                </a:solidFill>
                <a:latin typeface="Times New Roman" panose="02020603050405020304" pitchFamily="18" charset="0"/>
                <a:cs typeface="Times New Roman" panose="02020603050405020304" pitchFamily="18" charset="0"/>
              </a:rPr>
              <a:t>tháng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hẹn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7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lợi</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5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700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3" name="Picture 13"/>
          <p:cNvPicPr>
            <a:picLocks noChangeAspect="1"/>
          </p:cNvPicPr>
          <p:nvPr/>
        </p:nvPicPr>
        <p:blipFill>
          <a:blip r:embed="rId4"/>
          <a:srcRect/>
          <a:stretch>
            <a:fillRect/>
          </a:stretch>
        </p:blipFill>
        <p:spPr>
          <a:xfrm rot="-443034">
            <a:off x="-1042513" y="-885109"/>
            <a:ext cx="6124388" cy="2181813"/>
          </a:xfrm>
          <a:prstGeom prst="rect">
            <a:avLst/>
          </a:prstGeom>
        </p:spPr>
      </p:pic>
      <p:grpSp>
        <p:nvGrpSpPr>
          <p:cNvPr id="4" name="Group 3"/>
          <p:cNvGrpSpPr/>
          <p:nvPr/>
        </p:nvGrpSpPr>
        <p:grpSpPr>
          <a:xfrm>
            <a:off x="-914400" y="-1269607"/>
            <a:ext cx="16459200" cy="15325171"/>
            <a:chOff x="-914400" y="-1269607"/>
            <a:chExt cx="16459200" cy="15325171"/>
          </a:xfrm>
        </p:grpSpPr>
        <p:pic>
          <p:nvPicPr>
            <p:cNvPr id="2050" name="Picture 2" descr="Top 10 Bài văn phân tích tác phẩm &quot;Hoàng Lê nhất thống chí&quot; của Ngô Gia Văn  Phái - toplist.vn"/>
            <p:cNvPicPr>
              <a:picLocks noChangeAspect="1" noChangeArrowheads="1"/>
            </p:cNvPicPr>
            <p:nvPr/>
          </p:nvPicPr>
          <p:blipFill rotWithShape="1">
            <a:blip r:embed="rId5">
              <a:extLst>
                <a:ext uri="{28A0092B-C50C-407E-A947-70E740481C1C}">
                  <a14:useLocalDpi xmlns:a14="http://schemas.microsoft.com/office/drawing/2010/main" val="0"/>
                </a:ext>
              </a:extLst>
            </a:blip>
            <a:srcRect l="36296"/>
            <a:stretch/>
          </p:blipFill>
          <p:spPr bwMode="auto">
            <a:xfrm>
              <a:off x="-914400" y="0"/>
              <a:ext cx="13106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a:srcRect t="13611" b="12645"/>
            <a:stretch>
              <a:fillRect/>
            </a:stretch>
          </p:blipFill>
          <p:spPr>
            <a:xfrm rot="10800000">
              <a:off x="5257800" y="-1269607"/>
              <a:ext cx="10287000" cy="15325171"/>
            </a:xfrm>
            <a:prstGeom prst="rect">
              <a:avLst/>
            </a:prstGeom>
          </p:spPr>
        </p:pic>
      </p:grpSp>
      <p:pic>
        <p:nvPicPr>
          <p:cNvPr id="3" name="Picture 2"/>
          <p:cNvPicPr>
            <a:picLocks noChangeAspect="1"/>
          </p:cNvPicPr>
          <p:nvPr/>
        </p:nvPicPr>
        <p:blipFill>
          <a:blip r:embed="rId7"/>
          <a:stretch>
            <a:fillRect/>
          </a:stretch>
        </p:blipFill>
        <p:spPr>
          <a:xfrm>
            <a:off x="7086600" y="1628299"/>
            <a:ext cx="11479763" cy="4444369"/>
          </a:xfrm>
          <a:prstGeom prst="rect">
            <a:avLst/>
          </a:prstGeom>
        </p:spPr>
      </p:pic>
    </p:spTree>
    <p:extLst>
      <p:ext uri="{BB962C8B-B14F-4D97-AF65-F5344CB8AC3E}">
        <p14:creationId xmlns:p14="http://schemas.microsoft.com/office/powerpoint/2010/main" val="116505191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4223032" y="-2604987"/>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12357074" y="-624303"/>
            <a:ext cx="9804451" cy="2598180"/>
          </a:xfrm>
          <a:prstGeom prst="rect">
            <a:avLst/>
          </a:prstGeom>
        </p:spPr>
      </p:pic>
      <p:sp>
        <p:nvSpPr>
          <p:cNvPr id="6" name="TextBox 5"/>
          <p:cNvSpPr txBox="1"/>
          <p:nvPr/>
        </p:nvSpPr>
        <p:spPr>
          <a:xfrm>
            <a:off x="6896099" y="3446418"/>
            <a:ext cx="10363200" cy="1569660"/>
          </a:xfrm>
          <a:prstGeom prst="rect">
            <a:avLst/>
          </a:prstGeom>
          <a:noFill/>
        </p:spPr>
        <p:txBody>
          <a:bodyPr wrap="square" rtlCol="0">
            <a:spAutoFit/>
          </a:bodyPr>
          <a:lstStyle/>
          <a:p>
            <a:pPr algn="ctr"/>
            <a:r>
              <a:rPr lang="en-US" sz="9600" dirty="0">
                <a:latin typeface="#9Slide05 IcielSanelma" pitchFamily="2" charset="0"/>
                <a:cs typeface="Times New Roman" panose="02020603050405020304" pitchFamily="18" charset="0"/>
              </a:rPr>
              <a:t>1. </a:t>
            </a:r>
            <a:r>
              <a:rPr lang="en-US" sz="9600" dirty="0" err="1">
                <a:latin typeface="#9Slide05 IcielSanelma" pitchFamily="2" charset="0"/>
                <a:cs typeface="Times New Roman" panose="02020603050405020304" pitchFamily="18" charset="0"/>
              </a:rPr>
              <a:t>Bối</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cảnh</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lịch</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sử</a:t>
            </a:r>
            <a:endParaRPr lang="vi-VN" sz="9600" dirty="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6"/>
          <a:srcRect/>
          <a:stretch>
            <a:fillRect/>
          </a:stretch>
        </p:blipFill>
        <p:spPr>
          <a:xfrm rot="20310572">
            <a:off x="9716586" y="7883160"/>
            <a:ext cx="10086655" cy="3976599"/>
          </a:xfrm>
          <a:prstGeom prst="rect">
            <a:avLst/>
          </a:prstGeom>
        </p:spPr>
      </p:pic>
      <p:pic>
        <p:nvPicPr>
          <p:cNvPr id="8" name="Picture 7" descr="Có thể là hình ảnh theo phong cách hoạt hình Nhật Bản về một hoặc nhiều người">
            <a:extLst>
              <a:ext uri="{FF2B5EF4-FFF2-40B4-BE49-F238E27FC236}">
                <a16:creationId xmlns:a16="http://schemas.microsoft.com/office/drawing/2014/main" id="{2F438CBA-1C04-41FE-99F7-F69AF016EEC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166" r="92191">
                        <a14:foregroundMark x1="8392" y1="38958" x2="8392" y2="38958"/>
                        <a14:foregroundMark x1="9790" y1="36389" x2="9790" y2="36389"/>
                        <a14:foregroundMark x1="13170" y1="39236" x2="13170" y2="39236"/>
                        <a14:foregroundMark x1="10956" y1="36806" x2="10956" y2="36806"/>
                        <a14:foregroundMark x1="6527" y1="67708" x2="6527" y2="67708"/>
                        <a14:foregroundMark x1="4779" y1="49653" x2="4779" y2="49653"/>
                        <a14:foregroundMark x1="1282" y1="67847" x2="1282" y2="67847"/>
                        <a14:foregroundMark x1="92191" y1="30764" x2="92191" y2="30764"/>
                      </a14:backgroundRemoval>
                    </a14:imgEffect>
                  </a14:imgLayer>
                </a14:imgProps>
              </a:ext>
              <a:ext uri="{28A0092B-C50C-407E-A947-70E740481C1C}">
                <a14:useLocalDpi xmlns:a14="http://schemas.microsoft.com/office/drawing/2010/main" val="0"/>
              </a:ext>
            </a:extLst>
          </a:blip>
          <a:srcRect l="267" t="11758" r="4508" b="16174"/>
          <a:stretch/>
        </p:blipFill>
        <p:spPr bwMode="auto">
          <a:xfrm>
            <a:off x="359336" y="1384637"/>
            <a:ext cx="7010400" cy="890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41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8AFB9DA6-4B56-41F9-AA32-D7A3DE81FBA0}"/>
              </a:ext>
            </a:extLst>
          </p:cNvPr>
          <p:cNvSpPr/>
          <p:nvPr/>
        </p:nvSpPr>
        <p:spPr>
          <a:xfrm>
            <a:off x="4149496" y="637936"/>
            <a:ext cx="1214628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Lê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- 29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Thanh ồ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ạt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tràn qua biên giới nước ta, tiến công vào thành Thăng Long</a:t>
            </a:r>
            <a:endParaRPr lang="en-US" sz="44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rút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74BEE246-ADB1-4D5E-A2E5-323094FA4A2F}"/>
              </a:ext>
            </a:extLst>
          </p:cNvPr>
          <p:cNvSpPr/>
          <p:nvPr/>
        </p:nvSpPr>
        <p:spPr>
          <a:xfrm>
            <a:off x="8915400" y="5524500"/>
            <a:ext cx="8305800" cy="27710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cấp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bách</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đe</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dọa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026" name="Picture 2" descr="Chỉ trong vòng 6 ngày, vua Quang Trung đã đánh tan 29 vạn quân Thanh, ai là  người hiến kế? - Vạn Điều Ha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2" b="100000" l="5083" r="89953">
                        <a14:foregroundMark x1="38889" y1="66366" x2="54728" y2="76975"/>
                        <a14:foregroundMark x1="23522" y1="91648" x2="54374" y2="91196"/>
                        <a14:foregroundMark x1="28014" y1="76975" x2="32033" y2="79007"/>
                        <a14:foregroundMark x1="25887" y1="31603" x2="35106" y2="29571"/>
                        <a14:foregroundMark x1="67376" y1="30248" x2="74941" y2="47404"/>
                        <a14:foregroundMark x1="18794" y1="27540" x2="26950" y2="33183"/>
                        <a14:foregroundMark x1="60165" y1="77427" x2="67021" y2="72912"/>
                        <a14:foregroundMark x1="61229" y1="89165" x2="70449" y2="80587"/>
                        <a14:foregroundMark x1="54728" y1="88713" x2="58156" y2="87133"/>
                        <a14:backgroundMark x1="32742" y1="96614" x2="46809" y2="96163"/>
                        <a14:backgroundMark x1="25650" y1="96163" x2="29314" y2="96163"/>
                        <a14:backgroundMark x1="54728" y1="98194" x2="62057" y2="97291"/>
                        <a14:backgroundMark x1="8511" y1="40632" x2="8747" y2="22122"/>
                      </a14:backgroundRemoval>
                    </a14:imgEffect>
                  </a14:imgLayer>
                </a14:imgProps>
              </a:ext>
              <a:ext uri="{28A0092B-C50C-407E-A947-70E740481C1C}">
                <a14:useLocalDpi xmlns:a14="http://schemas.microsoft.com/office/drawing/2010/main" val="0"/>
              </a:ext>
            </a:extLst>
          </a:blip>
          <a:srcRect/>
          <a:stretch>
            <a:fillRect/>
          </a:stretch>
        </p:blipFill>
        <p:spPr bwMode="auto">
          <a:xfrm>
            <a:off x="-866273" y="4296572"/>
            <a:ext cx="9981920" cy="52269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BEE246-ADB1-4D5E-A2E5-323094FA4A2F}"/>
              </a:ext>
            </a:extLst>
          </p:cNvPr>
          <p:cNvSpPr/>
          <p:nvPr/>
        </p:nvSpPr>
        <p:spPr>
          <a:xfrm>
            <a:off x="1204772" y="1208152"/>
            <a:ext cx="1905000" cy="2982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Tình</a:t>
            </a:r>
            <a:r>
              <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đất</a:t>
            </a:r>
            <a:r>
              <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nước</a:t>
            </a:r>
            <a:endPar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9565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1981695" y="73731"/>
            <a:ext cx="18288000" cy="10287000"/>
          </a:xfrm>
          <a:prstGeom prst="rect">
            <a:avLst/>
          </a:prstGeom>
        </p:spPr>
      </p:pic>
      <p:sp>
        <p:nvSpPr>
          <p:cNvPr id="27" name="TextBox 4"/>
          <p:cNvSpPr txBox="1"/>
          <p:nvPr/>
        </p:nvSpPr>
        <p:spPr>
          <a:xfrm>
            <a:off x="391209" y="2524449"/>
            <a:ext cx="1225172" cy="3385542"/>
          </a:xfrm>
          <a:prstGeom prst="rect">
            <a:avLst/>
          </a:prstGeom>
        </p:spPr>
        <p:txBody>
          <a:bodyPr wrap="square" lIns="0" tIns="0" rIns="0" bIns="0" rtlCol="0" anchor="t">
            <a:spAutoFit/>
          </a:bodyPr>
          <a:lstStyle/>
          <a:p>
            <a:pPr algn="ctr"/>
            <a:r>
              <a:rPr lang="en-US" sz="44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lịch</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sử</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endParaRPr lang="vi-VN" sz="44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396027" y="1906876"/>
            <a:ext cx="38100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endParaRPr lang="vi-VN" sz="4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2396027" y="3052118"/>
            <a:ext cx="4755604"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La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Thiếp</a:t>
            </a:r>
            <a:endParaRPr lang="vi-VN" sz="4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2396027" y="4570009"/>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endParaRPr lang="vi-VN" sz="44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2396027" y="5525271"/>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endParaRPr lang="vi-VN" sz="44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2396027" y="6612041"/>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endParaRPr lang="vi-VN" sz="4400" dirty="0">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4"/>
          <a:stretch>
            <a:fillRect/>
          </a:stretch>
        </p:blipFill>
        <p:spPr>
          <a:xfrm>
            <a:off x="7598259" y="308124"/>
            <a:ext cx="3741597" cy="4988796"/>
          </a:xfrm>
          <a:prstGeom prst="rect">
            <a:avLst/>
          </a:prstGeom>
        </p:spPr>
      </p:pic>
      <p:pic>
        <p:nvPicPr>
          <p:cNvPr id="36" name="Picture 2" descr="Nguyen-Thie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6911" y="266055"/>
            <a:ext cx="6311626" cy="50308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Ngô Văn Sở – Wikipedia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1171" y="5606626"/>
            <a:ext cx="3748685" cy="44279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7"/>
          <a:stretch>
            <a:fillRect/>
          </a:stretch>
        </p:blipFill>
        <p:spPr>
          <a:xfrm>
            <a:off x="11529353" y="5606626"/>
            <a:ext cx="3253447" cy="4441234"/>
          </a:xfrm>
          <a:prstGeom prst="rect">
            <a:avLst/>
          </a:prstGeom>
        </p:spPr>
      </p:pic>
      <p:pic>
        <p:nvPicPr>
          <p:cNvPr id="39" name="Picture 38"/>
          <p:cNvPicPr>
            <a:picLocks noChangeAspect="1"/>
          </p:cNvPicPr>
          <p:nvPr/>
        </p:nvPicPr>
        <p:blipFill>
          <a:blip r:embed="rId8"/>
          <a:stretch>
            <a:fillRect/>
          </a:stretch>
        </p:blipFill>
        <p:spPr>
          <a:xfrm>
            <a:off x="14966597" y="5606626"/>
            <a:ext cx="2731940" cy="4441234"/>
          </a:xfrm>
          <a:prstGeom prst="rect">
            <a:avLst/>
          </a:prstGeom>
        </p:spPr>
      </p:pic>
    </p:spTree>
    <p:extLst>
      <p:ext uri="{BB962C8B-B14F-4D97-AF65-F5344CB8AC3E}">
        <p14:creationId xmlns:p14="http://schemas.microsoft.com/office/powerpoint/2010/main" val="120391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par>
                                <p:cTn id="13" presetID="2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par>
                                <p:cTn id="37" presetID="16" presetClass="entr" presetSubtype="21"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par>
                                <p:cTn id="45" presetID="16" presetClass="entr" presetSubtype="21"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1"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8AFB9DA6-4B56-41F9-AA32-D7A3DE81FBA0}"/>
              </a:ext>
            </a:extLst>
          </p:cNvPr>
          <p:cNvSpPr/>
          <p:nvPr/>
        </p:nvSpPr>
        <p:spPr>
          <a:xfrm>
            <a:off x="2362200" y="101006"/>
            <a:ext cx="1214628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tập</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nhanh</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AFB9DA6-4B56-41F9-AA32-D7A3DE81FBA0}"/>
              </a:ext>
            </a:extLst>
          </p:cNvPr>
          <p:cNvSpPr/>
          <p:nvPr/>
        </p:nvSpPr>
        <p:spPr>
          <a:xfrm>
            <a:off x="533400" y="1142456"/>
            <a:ext cx="1687830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Dựa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tin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SGK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cùng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hãy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mốc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sau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gắn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kiện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74BEE246-ADB1-4D5E-A2E5-323094FA4A2F}"/>
              </a:ext>
            </a:extLst>
          </p:cNvPr>
          <p:cNvSpPr/>
          <p:nvPr/>
        </p:nvSpPr>
        <p:spPr>
          <a:xfrm>
            <a:off x="838200" y="2524605"/>
            <a:ext cx="4000500" cy="911742"/>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24/11</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4BEE246-ADB1-4D5E-A2E5-323094FA4A2F}"/>
              </a:ext>
            </a:extLst>
          </p:cNvPr>
          <p:cNvSpPr/>
          <p:nvPr/>
        </p:nvSpPr>
        <p:spPr>
          <a:xfrm>
            <a:off x="815163" y="3888177"/>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25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4BEE246-ADB1-4D5E-A2E5-323094FA4A2F}"/>
              </a:ext>
            </a:extLst>
          </p:cNvPr>
          <p:cNvSpPr/>
          <p:nvPr/>
        </p:nvSpPr>
        <p:spPr>
          <a:xfrm>
            <a:off x="838200" y="52039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29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4BEE246-ADB1-4D5E-A2E5-323094FA4A2F}"/>
              </a:ext>
            </a:extLst>
          </p:cNvPr>
          <p:cNvSpPr/>
          <p:nvPr/>
        </p:nvSpPr>
        <p:spPr>
          <a:xfrm>
            <a:off x="816935" y="64621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30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4BEE246-ADB1-4D5E-A2E5-323094FA4A2F}"/>
              </a:ext>
            </a:extLst>
          </p:cNvPr>
          <p:cNvSpPr/>
          <p:nvPr/>
        </p:nvSpPr>
        <p:spPr>
          <a:xfrm>
            <a:off x="815163" y="7778003"/>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3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4BEE246-ADB1-4D5E-A2E5-323094FA4A2F}"/>
              </a:ext>
            </a:extLst>
          </p:cNvPr>
          <p:cNvSpPr/>
          <p:nvPr/>
        </p:nvSpPr>
        <p:spPr>
          <a:xfrm>
            <a:off x="815162" y="9093816"/>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5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4BEE246-ADB1-4D5E-A2E5-323094FA4A2F}"/>
              </a:ext>
            </a:extLst>
          </p:cNvPr>
          <p:cNvSpPr/>
          <p:nvPr/>
        </p:nvSpPr>
        <p:spPr>
          <a:xfrm>
            <a:off x="6019800" y="252460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 Tam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hội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ngộ</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2" name="Rectangle 11">
            <a:extLst>
              <a:ext uri="{FF2B5EF4-FFF2-40B4-BE49-F238E27FC236}">
                <a16:creationId xmlns:a16="http://schemas.microsoft.com/office/drawing/2014/main" id="{74BEE246-ADB1-4D5E-A2E5-323094FA4A2F}"/>
              </a:ext>
            </a:extLst>
          </p:cNvPr>
          <p:cNvSpPr/>
          <p:nvPr/>
        </p:nvSpPr>
        <p:spPr>
          <a:xfrm>
            <a:off x="6019800" y="3888177"/>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An,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cuộc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duyệt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lớn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p:txBody>
      </p:sp>
      <p:sp>
        <p:nvSpPr>
          <p:cNvPr id="13" name="Rectangle 12">
            <a:extLst>
              <a:ext uri="{FF2B5EF4-FFF2-40B4-BE49-F238E27FC236}">
                <a16:creationId xmlns:a16="http://schemas.microsoft.com/office/drawing/2014/main" id="{74BEE246-ADB1-4D5E-A2E5-323094FA4A2F}"/>
              </a:ext>
            </a:extLst>
          </p:cNvPr>
          <p:cNvSpPr/>
          <p:nvPr/>
        </p:nvSpPr>
        <p:spPr>
          <a:xfrm>
            <a:off x="6019800" y="5143500"/>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Bí</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mật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bao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vây</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Hạ</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Hồi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giành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74BEE246-ADB1-4D5E-A2E5-323094FA4A2F}"/>
              </a:ext>
            </a:extLst>
          </p:cNvPr>
          <p:cNvSpPr/>
          <p:nvPr/>
        </p:nvSpPr>
        <p:spPr>
          <a:xfrm>
            <a:off x="6019800" y="6338158"/>
            <a:ext cx="11658600" cy="13158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Tấn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công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Ngọc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Hồi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Thăng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Long</a:t>
            </a:r>
          </a:p>
        </p:txBody>
      </p:sp>
      <p:sp>
        <p:nvSpPr>
          <p:cNvPr id="15" name="Rectangle 14">
            <a:extLst>
              <a:ext uri="{FF2B5EF4-FFF2-40B4-BE49-F238E27FC236}">
                <a16:creationId xmlns:a16="http://schemas.microsoft.com/office/drawing/2014/main" id="{74BEE246-ADB1-4D5E-A2E5-323094FA4A2F}"/>
              </a:ext>
            </a:extLst>
          </p:cNvPr>
          <p:cNvSpPr/>
          <p:nvPr/>
        </p:nvSpPr>
        <p:spPr>
          <a:xfrm>
            <a:off x="6019800" y="7825762"/>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Nguyễn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Huệ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tin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cấp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báo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tổ</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chức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6" name="Rectangle 15">
            <a:extLst>
              <a:ext uri="{FF2B5EF4-FFF2-40B4-BE49-F238E27FC236}">
                <a16:creationId xmlns:a16="http://schemas.microsoft.com/office/drawing/2014/main" id="{74BEE246-ADB1-4D5E-A2E5-323094FA4A2F}"/>
              </a:ext>
            </a:extLst>
          </p:cNvPr>
          <p:cNvSpPr/>
          <p:nvPr/>
        </p:nvSpPr>
        <p:spPr>
          <a:xfrm>
            <a:off x="6019800" y="908108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Quang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Trung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lên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ngôi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8" name="Straight Connector 17"/>
          <p:cNvCxnSpPr>
            <a:endCxn id="15" idx="1"/>
          </p:cNvCxnSpPr>
          <p:nvPr/>
        </p:nvCxnSpPr>
        <p:spPr>
          <a:xfrm>
            <a:off x="4861737" y="2980476"/>
            <a:ext cx="1158063" cy="5301157"/>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a:stCxn id="6" idx="3"/>
            <a:endCxn id="16" idx="1"/>
          </p:cNvCxnSpPr>
          <p:nvPr/>
        </p:nvCxnSpPr>
        <p:spPr>
          <a:xfrm>
            <a:off x="4838700" y="4322384"/>
            <a:ext cx="1181100" cy="5214572"/>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p:cNvCxnSpPr>
            <a:endCxn id="12" idx="1"/>
          </p:cNvCxnSpPr>
          <p:nvPr/>
        </p:nvCxnSpPr>
        <p:spPr>
          <a:xfrm flipV="1">
            <a:off x="4859964" y="4344048"/>
            <a:ext cx="1159836" cy="1255323"/>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a:endCxn id="11" idx="1"/>
          </p:cNvCxnSpPr>
          <p:nvPr/>
        </p:nvCxnSpPr>
        <p:spPr>
          <a:xfrm flipV="1">
            <a:off x="4837814" y="2980476"/>
            <a:ext cx="1181986" cy="3949195"/>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p:cNvCxnSpPr>
            <a:stCxn id="9" idx="3"/>
          </p:cNvCxnSpPr>
          <p:nvPr/>
        </p:nvCxnSpPr>
        <p:spPr>
          <a:xfrm flipV="1">
            <a:off x="4838700" y="5472077"/>
            <a:ext cx="1204137" cy="2740133"/>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flipV="1">
            <a:off x="4859964" y="6929670"/>
            <a:ext cx="1182873" cy="2614926"/>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7995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arn(inVertical)">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barn(inVertical)">
                                      <p:cBhvr>
                                        <p:cTn id="90" dur="5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barn(inVertical)">
                                      <p:cBhvr>
                                        <p:cTn id="95" dur="5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barn(inVertical)">
                                      <p:cBhvr>
                                        <p:cTn id="10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8977" y="-2640323"/>
            <a:ext cx="22860000" cy="12927323"/>
            <a:chOff x="0" y="-2640323"/>
            <a:chExt cx="22860000" cy="12927323"/>
          </a:xfrm>
        </p:grpSpPr>
        <p:pic>
          <p:nvPicPr>
            <p:cNvPr id="9218" name="Picture 2" descr="Tiểu sử Quang Trung và giấc mơ mở rộng bờ cõi đất nước dang d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2860"/>
              <a:ext cx="18247356" cy="102641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rcRect t="13611" b="12645"/>
            <a:stretch>
              <a:fillRect/>
            </a:stretch>
          </p:blipFill>
          <p:spPr>
            <a:xfrm>
              <a:off x="2590800" y="-2640323"/>
              <a:ext cx="20269200" cy="12894391"/>
            </a:xfrm>
            <a:prstGeom prst="rect">
              <a:avLst/>
            </a:prstGeom>
          </p:spPr>
        </p:pic>
      </p:grpSp>
      <p:pic>
        <p:nvPicPr>
          <p:cNvPr id="12" name="Picture 12"/>
          <p:cNvPicPr>
            <a:picLocks noChangeAspect="1"/>
          </p:cNvPicPr>
          <p:nvPr/>
        </p:nvPicPr>
        <p:blipFill>
          <a:blip r:embed="rId6"/>
          <a:srcRect/>
          <a:stretch>
            <a:fillRect/>
          </a:stretch>
        </p:blipFill>
        <p:spPr>
          <a:xfrm rot="1076416">
            <a:off x="12357074" y="-624303"/>
            <a:ext cx="9804451" cy="2598180"/>
          </a:xfrm>
          <a:prstGeom prst="rect">
            <a:avLst/>
          </a:prstGeom>
        </p:spPr>
      </p:pic>
      <p:sp>
        <p:nvSpPr>
          <p:cNvPr id="6" name="TextBox 5"/>
          <p:cNvSpPr txBox="1"/>
          <p:nvPr/>
        </p:nvSpPr>
        <p:spPr>
          <a:xfrm>
            <a:off x="7013676" y="2283379"/>
            <a:ext cx="10363200" cy="3046988"/>
          </a:xfrm>
          <a:prstGeom prst="rect">
            <a:avLst/>
          </a:prstGeom>
          <a:noFill/>
        </p:spPr>
        <p:txBody>
          <a:bodyPr wrap="square" rtlCol="0">
            <a:spAutoFit/>
          </a:bodyPr>
          <a:lstStyle/>
          <a:p>
            <a:pPr algn="ctr"/>
            <a:r>
              <a:rPr lang="en-US" sz="9600" dirty="0">
                <a:latin typeface="#9Slide05 IcielSanelma" pitchFamily="2" charset="0"/>
                <a:cs typeface="Times New Roman" panose="02020603050405020304" pitchFamily="18" charset="0"/>
              </a:rPr>
              <a:t>2. </a:t>
            </a:r>
          </a:p>
          <a:p>
            <a:pPr algn="ctr"/>
            <a:r>
              <a:rPr lang="en-US" sz="9600" dirty="0" err="1">
                <a:latin typeface="#9Slide05 IcielSanelma" pitchFamily="2" charset="0"/>
                <a:cs typeface="Times New Roman" panose="02020603050405020304" pitchFamily="18" charset="0"/>
              </a:rPr>
              <a:t>Nhân</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vật</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vua</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Quang</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Trung</a:t>
            </a:r>
            <a:endParaRPr lang="vi-VN" sz="9600" dirty="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7"/>
          <a:srcRect/>
          <a:stretch>
            <a:fillRect/>
          </a:stretch>
        </p:blipFill>
        <p:spPr>
          <a:xfrm rot="20310572">
            <a:off x="9716586" y="7883160"/>
            <a:ext cx="10086655" cy="3976599"/>
          </a:xfrm>
          <a:prstGeom prst="rect">
            <a:avLst/>
          </a:prstGeom>
        </p:spPr>
      </p:pic>
    </p:spTree>
    <p:extLst>
      <p:ext uri="{BB962C8B-B14F-4D97-AF65-F5344CB8AC3E}">
        <p14:creationId xmlns:p14="http://schemas.microsoft.com/office/powerpoint/2010/main" val="1380194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4"/>
          <a:stretch>
            <a:fillRect/>
          </a:stretch>
        </p:blipFill>
        <p:spPr>
          <a:xfrm>
            <a:off x="3429000" y="0"/>
            <a:ext cx="12339373" cy="3694496"/>
          </a:xfrm>
          <a:prstGeom prst="rect">
            <a:avLst/>
          </a:prstGeom>
        </p:spPr>
      </p:pic>
      <p:pic>
        <p:nvPicPr>
          <p:cNvPr id="6" name="Picture 8"/>
          <p:cNvPicPr>
            <a:picLocks noChangeAspect="1"/>
          </p:cNvPicPr>
          <p:nvPr/>
        </p:nvPicPr>
        <p:blipFill>
          <a:blip r:embed="rId5"/>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5"/>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7"/>
          <a:srcRect/>
          <a:stretch>
            <a:fillRect/>
          </a:stretch>
        </p:blipFill>
        <p:spPr>
          <a:xfrm flipH="1">
            <a:off x="-992633" y="7853149"/>
            <a:ext cx="2654302" cy="2854088"/>
          </a:xfrm>
          <a:prstGeom prst="rect">
            <a:avLst/>
          </a:prstGeom>
        </p:spPr>
      </p:pic>
      <p:grpSp>
        <p:nvGrpSpPr>
          <p:cNvPr id="2" name="Group 1"/>
          <p:cNvGrpSpPr/>
          <p:nvPr/>
        </p:nvGrpSpPr>
        <p:grpSpPr>
          <a:xfrm>
            <a:off x="6709761" y="6721550"/>
            <a:ext cx="5558439" cy="2647474"/>
            <a:chOff x="6709761" y="6721550"/>
            <a:chExt cx="5558439" cy="2647474"/>
          </a:xfrm>
        </p:grpSpPr>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8">
                <a:extLst/>
              </a:blip>
              <a:stretch>
                <a:fillRect/>
              </a:stretch>
            </a:blipFill>
          </p:spPr>
        </p:sp>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1" name="TextBox 9"/>
          <p:cNvSpPr txBox="1"/>
          <p:nvPr/>
        </p:nvSpPr>
        <p:spPr>
          <a:xfrm>
            <a:off x="4419601" y="2991741"/>
            <a:ext cx="11506200" cy="3385542"/>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Luật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Chia </a:t>
            </a:r>
            <a:r>
              <a:rPr lang="en-US" sz="4400" dirty="0" err="1">
                <a:solidFill>
                  <a:srgbClr val="000000"/>
                </a:solidFill>
                <a:latin typeface="Times New Roman" panose="02020603050405020304" pitchFamily="18" charset="0"/>
                <a:cs typeface="Times New Roman" panose="02020603050405020304" pitchFamily="18" charset="0"/>
              </a:rPr>
              <a:t>lớp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4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30s,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diện</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ghi</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nhớ</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Freeform 3"/>
          <p:cNvSpPr/>
          <p:nvPr/>
        </p:nvSpPr>
        <p:spPr>
          <a:xfrm>
            <a:off x="334518" y="5951291"/>
            <a:ext cx="3886200" cy="4545828"/>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9"/>
            <a:stretch>
              <a:fillRect/>
            </a:stretch>
          </a:blipFill>
        </p:spPr>
      </p:sp>
    </p:spTree>
    <p:extLst>
      <p:ext uri="{BB962C8B-B14F-4D97-AF65-F5344CB8AC3E}">
        <p14:creationId xmlns:p14="http://schemas.microsoft.com/office/powerpoint/2010/main" val="28234925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ta</a:t>
            </a:r>
            <a:endParaRPr lang="vi-VN"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532293" y="4677882"/>
            <a:ext cx="5423481"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đánh</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trận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a:t>
            </a:r>
            <a:endParaRPr lang="vi-VN" sz="4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292205" y="5143500"/>
            <a:ext cx="6096000"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trực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ẩn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từng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đánh</a:t>
            </a:r>
            <a:endParaRPr lang="vi-VN" sz="4400" dirty="0">
              <a:latin typeface="Times New Roman" panose="02020603050405020304" pitchFamily="18" charset="0"/>
              <a:cs typeface="Times New Roman" panose="02020603050405020304" pitchFamily="18" charset="0"/>
            </a:endParaRPr>
          </a:p>
        </p:txBody>
      </p:sp>
      <p:pic>
        <p:nvPicPr>
          <p:cNvPr id="8"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2622045" y="3272532"/>
            <a:ext cx="1676914" cy="892061"/>
          </a:xfrm>
          <a:prstGeom prst="rect">
            <a:avLst/>
          </a:prstGeom>
        </p:spPr>
      </p:pic>
      <p:pic>
        <p:nvPicPr>
          <p:cNvPr id="9"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4574864" flipH="1">
            <a:off x="14339350" y="3635472"/>
            <a:ext cx="1676914" cy="892061"/>
          </a:xfrm>
          <a:prstGeom prst="rect">
            <a:avLst/>
          </a:prstGeom>
        </p:spPr>
      </p:pic>
      <p:grpSp>
        <p:nvGrpSpPr>
          <p:cNvPr id="14" name="Group 13"/>
          <p:cNvGrpSpPr/>
          <p:nvPr/>
        </p:nvGrpSpPr>
        <p:grpSpPr>
          <a:xfrm>
            <a:off x="4876800" y="1714499"/>
            <a:ext cx="10134600" cy="1550305"/>
            <a:chOff x="4876800" y="1714499"/>
            <a:chExt cx="10134600" cy="1550305"/>
          </a:xfrm>
        </p:grpSpPr>
        <p:sp>
          <p:nvSpPr>
            <p:cNvPr id="5" name="TextBox 4"/>
            <p:cNvSpPr txBox="1"/>
            <p:nvPr/>
          </p:nvSpPr>
          <p:spPr>
            <a:xfrm>
              <a:off x="4876800" y="1714500"/>
              <a:ext cx="10134600" cy="1446550"/>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endParaRPr lang="en-US" sz="4400" i="1" dirty="0">
                <a:latin typeface="Times New Roman" panose="02020603050405020304" pitchFamily="18" charset="0"/>
                <a:cs typeface="Times New Roman" panose="02020603050405020304" pitchFamily="18" charset="0"/>
              </a:endParaRPr>
            </a:p>
            <a:p>
              <a:pPr algn="just"/>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Thăng</a:t>
              </a:r>
              <a:r>
                <a:rPr lang="en-US" sz="4400" i="1" dirty="0">
                  <a:latin typeface="Times New Roman" panose="02020603050405020304" pitchFamily="18" charset="0"/>
                  <a:cs typeface="Times New Roman" panose="02020603050405020304" pitchFamily="18" charset="0"/>
                </a:rPr>
                <a:t> Long, </a:t>
              </a:r>
              <a:r>
                <a:rPr lang="en-US" sz="4400" i="1" dirty="0" err="1">
                  <a:latin typeface="Times New Roman" panose="02020603050405020304" pitchFamily="18" charset="0"/>
                  <a:cs typeface="Times New Roman" panose="02020603050405020304" pitchFamily="18" charset="0"/>
                </a:rPr>
                <a:t>Chiêu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trốn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ngoài</a:t>
              </a:r>
              <a:endParaRPr lang="vi-VN" sz="4400" i="1" dirty="0">
                <a:latin typeface="Times New Roman" panose="02020603050405020304" pitchFamily="18" charset="0"/>
                <a:cs typeface="Times New Roman" panose="02020603050405020304" pitchFamily="18" charset="0"/>
              </a:endParaRPr>
            </a:p>
          </p:txBody>
        </p:sp>
        <p:sp>
          <p:nvSpPr>
            <p:cNvPr id="11" name="AutoShape 3"/>
            <p:cNvSpPr/>
            <p:nvPr/>
          </p:nvSpPr>
          <p:spPr>
            <a:xfrm>
              <a:off x="5410200" y="1714500"/>
              <a:ext cx="8444443" cy="0"/>
            </a:xfrm>
            <a:prstGeom prst="line">
              <a:avLst/>
            </a:prstGeom>
            <a:ln w="9525" cap="rnd">
              <a:solidFill>
                <a:srgbClr val="000000"/>
              </a:solidFill>
              <a:prstDash val="solid"/>
              <a:headEnd type="none" w="sm" len="sm"/>
              <a:tailEnd type="none" w="sm" len="sm"/>
            </a:ln>
          </p:spPr>
        </p:sp>
        <p:grpSp>
          <p:nvGrpSpPr>
            <p:cNvPr id="4" name="Group 3"/>
            <p:cNvGrpSpPr/>
            <p:nvPr/>
          </p:nvGrpSpPr>
          <p:grpSpPr>
            <a:xfrm>
              <a:off x="4876800" y="1714499"/>
              <a:ext cx="10134600" cy="1550305"/>
              <a:chOff x="4876800" y="1714499"/>
              <a:chExt cx="10134600" cy="1550305"/>
            </a:xfrm>
          </p:grpSpPr>
          <p:sp>
            <p:nvSpPr>
              <p:cNvPr id="10" name="AutoShape 3"/>
              <p:cNvSpPr/>
              <p:nvPr/>
            </p:nvSpPr>
            <p:spPr>
              <a:xfrm>
                <a:off x="5181600" y="3264804"/>
                <a:ext cx="8444443" cy="0"/>
              </a:xfrm>
              <a:prstGeom prst="line">
                <a:avLst/>
              </a:prstGeom>
              <a:ln w="9525" cap="rnd">
                <a:solidFill>
                  <a:srgbClr val="000000"/>
                </a:solidFill>
                <a:prstDash val="solid"/>
                <a:headEnd type="none" w="sm" len="sm"/>
                <a:tailEnd type="none" w="sm" len="sm"/>
              </a:ln>
            </p:spPr>
          </p:sp>
          <p:sp>
            <p:nvSpPr>
              <p:cNvPr id="12" name="TextBox 11"/>
              <p:cNvSpPr txBox="1"/>
              <p:nvPr/>
            </p:nvSpPr>
            <p:spPr>
              <a:xfrm>
                <a:off x="4876800" y="1714499"/>
                <a:ext cx="10134600" cy="1446550"/>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trận</a:t>
                </a:r>
                <a:endParaRPr lang="en-US" sz="4400" i="1" dirty="0">
                  <a:latin typeface="Times New Roman" panose="02020603050405020304" pitchFamily="18" charset="0"/>
                  <a:cs typeface="Times New Roman" panose="02020603050405020304" pitchFamily="18" charset="0"/>
                </a:endParaRPr>
              </a:p>
              <a:p>
                <a:pPr algn="just"/>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Thăng</a:t>
                </a:r>
                <a:r>
                  <a:rPr lang="en-US" sz="4400" i="1" dirty="0">
                    <a:latin typeface="Times New Roman" panose="02020603050405020304" pitchFamily="18" charset="0"/>
                    <a:cs typeface="Times New Roman" panose="02020603050405020304" pitchFamily="18" charset="0"/>
                  </a:rPr>
                  <a:t> Long, </a:t>
                </a:r>
                <a:r>
                  <a:rPr lang="en-US" sz="4400" i="1" dirty="0" err="1">
                    <a:latin typeface="Times New Roman" panose="02020603050405020304" pitchFamily="18" charset="0"/>
                    <a:cs typeface="Times New Roman" panose="02020603050405020304" pitchFamily="18" charset="0"/>
                  </a:rPr>
                  <a:t>Chiêu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trốn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ngoài</a:t>
                </a:r>
                <a:endParaRPr lang="vi-VN" sz="4400" i="1" dirty="0">
                  <a:latin typeface="Times New Roman" panose="02020603050405020304" pitchFamily="18" charset="0"/>
                  <a:cs typeface="Times New Roman" panose="02020603050405020304" pitchFamily="18" charset="0"/>
                </a:endParaRPr>
              </a:p>
            </p:txBody>
          </p:sp>
          <p:sp>
            <p:nvSpPr>
              <p:cNvPr id="13" name="AutoShape 3"/>
              <p:cNvSpPr/>
              <p:nvPr/>
            </p:nvSpPr>
            <p:spPr>
              <a:xfrm>
                <a:off x="5410200" y="1714499"/>
                <a:ext cx="8444443" cy="0"/>
              </a:xfrm>
              <a:prstGeom prst="line">
                <a:avLst/>
              </a:prstGeom>
              <a:ln w="9525" cap="rnd">
                <a:solidFill>
                  <a:srgbClr val="000000"/>
                </a:solidFill>
                <a:prstDash val="solid"/>
                <a:headEnd type="none" w="sm" len="sm"/>
                <a:tailEnd type="none" w="sm" len="sm"/>
              </a:ln>
            </p:spPr>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ta</a:t>
            </a:r>
            <a:endParaRPr lang="vi-VN" sz="4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5594215" y="1631199"/>
            <a:ext cx="5682254" cy="3048000"/>
            <a:chOff x="618546" y="2072098"/>
            <a:chExt cx="4648200" cy="3886200"/>
          </a:xfrm>
        </p:grpSpPr>
        <p:sp>
          <p:nvSpPr>
            <p:cNvPr id="12" name="Freeform 3"/>
            <p:cNvSpPr/>
            <p:nvPr/>
          </p:nvSpPr>
          <p:spPr>
            <a:xfrm>
              <a:off x="618546" y="2072098"/>
              <a:ext cx="4648200" cy="388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6" name="TextBox 5"/>
            <p:cNvSpPr txBox="1"/>
            <p:nvPr/>
          </p:nvSpPr>
          <p:spPr>
            <a:xfrm>
              <a:off x="764096" y="2171698"/>
              <a:ext cx="4356681" cy="3477875"/>
            </a:xfrm>
            <a:prstGeom prst="rect">
              <a:avLst/>
            </a:prstGeom>
            <a:noFill/>
          </p:spPr>
          <p:txBody>
            <a:bodyPr wrap="square" rtlCol="0">
              <a:spAutoFit/>
            </a:bodyPr>
            <a:lstStyle/>
            <a:p>
              <a:pPr algn="just"/>
              <a:r>
                <a:rPr lang="vi-VN" sz="4400" dirty="0">
                  <a:latin typeface="+mj-lt"/>
                </a:rPr>
                <a:t>Bắc Bình Vương giận lắm, cho họp tướng sĩ, định thân chinh cầm quân đi ngay</a:t>
              </a:r>
              <a:endParaRPr lang="vi-VN" sz="4400" dirty="0">
                <a:latin typeface="+mj-lt"/>
                <a:cs typeface="Times New Roman" panose="02020603050405020304" pitchFamily="18" charset="0"/>
              </a:endParaRPr>
            </a:p>
          </p:txBody>
        </p:sp>
      </p:grpSp>
      <p:grpSp>
        <p:nvGrpSpPr>
          <p:cNvPr id="14" name="Group 13"/>
          <p:cNvGrpSpPr/>
          <p:nvPr/>
        </p:nvGrpSpPr>
        <p:grpSpPr>
          <a:xfrm>
            <a:off x="300573" y="1631199"/>
            <a:ext cx="4267201" cy="3048000"/>
            <a:chOff x="306471" y="2072098"/>
            <a:chExt cx="5256131" cy="2233202"/>
          </a:xfrm>
        </p:grpSpPr>
        <p:sp>
          <p:nvSpPr>
            <p:cNvPr id="15" name="Freeform 3"/>
            <p:cNvSpPr/>
            <p:nvPr/>
          </p:nvSpPr>
          <p:spPr>
            <a:xfrm>
              <a:off x="306471" y="2072098"/>
              <a:ext cx="5256131" cy="2233202"/>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16" name="TextBox 15"/>
            <p:cNvSpPr txBox="1"/>
            <p:nvPr/>
          </p:nvSpPr>
          <p:spPr>
            <a:xfrm>
              <a:off x="675485" y="2171700"/>
              <a:ext cx="4734716" cy="1415214"/>
            </a:xfrm>
            <a:prstGeom prst="rect">
              <a:avLst/>
            </a:prstGeom>
            <a:noFill/>
          </p:spPr>
          <p:txBody>
            <a:bodyPr wrap="square" rtlCol="0">
              <a:spAutoFit/>
            </a:bodyPr>
            <a:lstStyle/>
            <a:p>
              <a:pPr algn="just"/>
              <a:r>
                <a:rPr lang="vi-VN" sz="4400" dirty="0">
                  <a:latin typeface="+mj-lt"/>
                </a:rPr>
                <a:t>Khi nghe tin báo qu</a:t>
              </a:r>
              <a:r>
                <a:rPr lang="en-US" sz="4400" dirty="0">
                  <a:latin typeface="Times New Roman" panose="02020603050405020304" pitchFamily="18" charset="0"/>
                  <a:cs typeface="Times New Roman" panose="02020603050405020304" pitchFamily="18" charset="0"/>
                </a:rPr>
                <a:t>â</a:t>
              </a:r>
              <a:r>
                <a:rPr lang="vi-VN" sz="4400" dirty="0">
                  <a:latin typeface="+mj-lt"/>
                </a:rPr>
                <a:t>n Thanh xâm lược nước ta</a:t>
              </a:r>
              <a:endParaRPr lang="vi-VN" sz="4400" dirty="0">
                <a:latin typeface="+mj-lt"/>
                <a:cs typeface="Times New Roman" panose="02020603050405020304" pitchFamily="18" charset="0"/>
              </a:endParaRPr>
            </a:p>
          </p:txBody>
        </p:sp>
      </p:grpSp>
      <p:grpSp>
        <p:nvGrpSpPr>
          <p:cNvPr id="17" name="Group 16"/>
          <p:cNvGrpSpPr/>
          <p:nvPr/>
        </p:nvGrpSpPr>
        <p:grpSpPr>
          <a:xfrm>
            <a:off x="12302910" y="1709317"/>
            <a:ext cx="5604089" cy="2969881"/>
            <a:chOff x="914400" y="2072098"/>
            <a:chExt cx="4648200" cy="2417320"/>
          </a:xfrm>
        </p:grpSpPr>
        <p:sp>
          <p:nvSpPr>
            <p:cNvPr id="18"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19" name="TextBox 18"/>
            <p:cNvSpPr txBox="1"/>
            <p:nvPr/>
          </p:nvSpPr>
          <p:spPr>
            <a:xfrm>
              <a:off x="1053519" y="2171700"/>
              <a:ext cx="4356681" cy="227967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L</a:t>
              </a:r>
              <a:r>
                <a:rPr lang="vi-VN" sz="4400" dirty="0">
                  <a:latin typeface="+mj-lt"/>
                </a:rPr>
                <a:t>ên ngôi hoàng đế, tiến quân ra Bắc dẹp giặc</a:t>
              </a:r>
              <a:r>
                <a:rPr lang="en-US" sz="4400" dirty="0">
                  <a:latin typeface="+mj-lt"/>
                </a:rPr>
                <a:t> </a:t>
              </a:r>
              <a:r>
                <a:rPr lang="en-US" sz="4400" dirty="0">
                  <a:solidFill>
                    <a:srgbClr val="FF0000"/>
                  </a:solidFill>
                  <a:latin typeface="Times New Roman" panose="02020603050405020304" pitchFamily="18" charset="0"/>
                  <a:cs typeface="Times New Roman" panose="02020603050405020304" pitchFamily="18" charset="0"/>
                </a:rPr>
                <a:t>(25 </a:t>
              </a:r>
              <a:r>
                <a:rPr lang="en-US" sz="4400" dirty="0" err="1">
                  <a:solidFill>
                    <a:srgbClr val="FF0000"/>
                  </a:solidFill>
                  <a:latin typeface="Times New Roman" panose="02020603050405020304" pitchFamily="18" charset="0"/>
                  <a:cs typeface="Times New Roman" panose="02020603050405020304" pitchFamily="18" charset="0"/>
                </a:rPr>
                <a:t>tháng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Chạp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1788)</a:t>
              </a:r>
              <a:endParaRPr lang="vi-VN" sz="4400" dirty="0">
                <a:solidFill>
                  <a:srgbClr val="FF0000"/>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300573" y="5697643"/>
            <a:ext cx="5604089" cy="2646257"/>
            <a:chOff x="914400" y="2072098"/>
            <a:chExt cx="4648200" cy="2417320"/>
          </a:xfrm>
        </p:grpSpPr>
        <p:sp>
          <p:nvSpPr>
            <p:cNvPr id="21"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23" name="TextBox 22"/>
            <p:cNvSpPr txBox="1"/>
            <p:nvPr/>
          </p:nvSpPr>
          <p:spPr>
            <a:xfrm>
              <a:off x="1053519" y="2171700"/>
              <a:ext cx="4356681" cy="17285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rưng cầu ý kiến của người hi</a:t>
              </a:r>
              <a:r>
                <a:rPr lang="en-US" sz="4400" dirty="0">
                  <a:latin typeface="Times New Roman" panose="02020603050405020304" pitchFamily="18" charset="0"/>
                  <a:cs typeface="Times New Roman" panose="02020603050405020304" pitchFamily="18" charset="0"/>
                </a:rPr>
                <a:t>ề</a:t>
              </a:r>
              <a:r>
                <a:rPr lang="vi-VN" sz="4400" dirty="0">
                  <a:latin typeface="Times New Roman" panose="02020603050405020304" pitchFamily="18" charset="0"/>
                  <a:cs typeface="Times New Roman" panose="02020603050405020304" pitchFamily="18" charset="0"/>
                </a:rPr>
                <a:t>n tài</a:t>
              </a:r>
              <a:r>
                <a:rPr lang="en-US" sz="4400" dirty="0">
                  <a:latin typeface="Times New Roman" panose="02020603050405020304" pitchFamily="18" charset="0"/>
                  <a:cs typeface="Times New Roman" panose="02020603050405020304" pitchFamily="18" charset="0"/>
                </a:rPr>
                <a:t> (La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Thiếp</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6296090" y="5697641"/>
            <a:ext cx="5604089" cy="2646259"/>
            <a:chOff x="914400" y="2072098"/>
            <a:chExt cx="4648200" cy="2417320"/>
          </a:xfrm>
        </p:grpSpPr>
        <p:sp>
          <p:nvSpPr>
            <p:cNvPr id="25"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26" name="TextBox 25"/>
            <p:cNvSpPr txBox="1"/>
            <p:nvPr/>
          </p:nvSpPr>
          <p:spPr>
            <a:xfrm>
              <a:off x="1053519" y="2171700"/>
              <a:ext cx="4356681" cy="1177412"/>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Tuyển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lính</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An, </a:t>
              </a:r>
              <a:r>
                <a:rPr lang="en-US" sz="4400" dirty="0" err="1">
                  <a:latin typeface="Times New Roman" panose="02020603050405020304" pitchFamily="18" charset="0"/>
                  <a:cs typeface="Times New Roman" panose="02020603050405020304" pitchFamily="18" charset="0"/>
                </a:rPr>
                <a:t>duyệt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endParaRPr lang="vi-VN" sz="4400" dirty="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12291607" y="5650898"/>
            <a:ext cx="5604089" cy="2693002"/>
            <a:chOff x="914400" y="2072098"/>
            <a:chExt cx="4648200" cy="2417320"/>
          </a:xfrm>
        </p:grpSpPr>
        <p:sp>
          <p:nvSpPr>
            <p:cNvPr id="28"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29" name="TextBox 28"/>
            <p:cNvSpPr txBox="1"/>
            <p:nvPr/>
          </p:nvSpPr>
          <p:spPr>
            <a:xfrm>
              <a:off x="1053519" y="2171700"/>
              <a:ext cx="4356681" cy="17285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Y</a:t>
              </a:r>
              <a:r>
                <a:rPr lang="vi-VN" sz="4400" dirty="0">
                  <a:latin typeface="+mj-lt"/>
                </a:rPr>
                <a:t>ên ủi quân lính</a:t>
              </a:r>
              <a:r>
                <a:rPr lang="en-US" sz="4400" dirty="0">
                  <a:latin typeface="+mj-lt"/>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a:t>
              </a:r>
              <a:r>
                <a:rPr lang="vi-VN" sz="4400" dirty="0">
                  <a:latin typeface="+mj-lt"/>
                </a:rPr>
                <a:t>, vạch ra kế hoạch đánh giặc</a:t>
              </a:r>
              <a:endParaRPr lang="vi-VN" sz="4400" dirty="0">
                <a:latin typeface="+mj-lt"/>
                <a:cs typeface="Times New Roman" panose="02020603050405020304" pitchFamily="18" charset="0"/>
              </a:endParaRPr>
            </a:p>
          </p:txBody>
        </p:sp>
      </p:grpSp>
      <p:sp>
        <p:nvSpPr>
          <p:cNvPr id="13" name="Left Brace 12"/>
          <p:cNvSpPr/>
          <p:nvPr/>
        </p:nvSpPr>
        <p:spPr>
          <a:xfrm rot="16200000">
            <a:off x="8331865" y="2923730"/>
            <a:ext cx="671636" cy="11468240"/>
          </a:xfrm>
          <a:prstGeom prst="leftBrace">
            <a:avLst>
              <a:gd name="adj1" fmla="val 8333"/>
              <a:gd name="adj2" fmla="val 48614"/>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0" name="TextBox 29"/>
          <p:cNvSpPr txBox="1"/>
          <p:nvPr/>
        </p:nvSpPr>
        <p:spPr>
          <a:xfrm>
            <a:off x="306168" y="8997184"/>
            <a:ext cx="17524632" cy="769441"/>
          </a:xfrm>
          <a:prstGeom prst="rect">
            <a:avLst/>
          </a:prstGeom>
          <a:noFill/>
        </p:spPr>
        <p:txBody>
          <a:bodyPr wrap="square" rtlCol="0">
            <a:spAutoFit/>
          </a:bodyPr>
          <a:lstStyle/>
          <a:p>
            <a:pPr algn="just"/>
            <a:r>
              <a:rPr lang="en-US" sz="4400" dirty="0" err="1">
                <a:solidFill>
                  <a:srgbClr val="FF0000"/>
                </a:solidFill>
                <a:latin typeface="Times New Roman" panose="02020603050405020304" pitchFamily="18" charset="0"/>
                <a:cs typeface="Times New Roman" panose="02020603050405020304" pitchFamily="18" charset="0"/>
              </a:rPr>
              <a:t>Chỉ</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ngày</a:t>
            </a:r>
            <a:r>
              <a:rPr lang="en-US" sz="4400" dirty="0">
                <a:solidFill>
                  <a:srgbClr val="FF0000"/>
                </a:solidFill>
                <a:latin typeface="Times New Roman" panose="02020603050405020304" pitchFamily="18" charset="0"/>
                <a:cs typeface="Times New Roman" panose="02020603050405020304" pitchFamily="18" charset="0"/>
              </a:rPr>
              <a:t> 29 </a:t>
            </a:r>
            <a:r>
              <a:rPr lang="en-US" sz="4400" dirty="0" err="1">
                <a:solidFill>
                  <a:srgbClr val="FF0000"/>
                </a:solidFill>
                <a:latin typeface="Times New Roman" panose="02020603050405020304" pitchFamily="18" charset="0"/>
                <a:cs typeface="Times New Roman" panose="02020603050405020304" pitchFamily="18" charset="0"/>
              </a:rPr>
              <a:t>tháng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Chạp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Quang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Trung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đã</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được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bao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nhiêu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lớn</a:t>
            </a:r>
            <a:endParaRPr lang="vi-VN" sz="4400" dirty="0">
              <a:solidFill>
                <a:srgbClr val="FF0000"/>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4444047" y="3086100"/>
            <a:ext cx="1276874"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11078001" y="3040380"/>
            <a:ext cx="1276874" cy="0"/>
          </a:xfrm>
          <a:prstGeom prst="line">
            <a:avLst/>
          </a:prstGeom>
        </p:spPr>
        <p:style>
          <a:lnRef idx="1">
            <a:schemeClr val="dk1"/>
          </a:lnRef>
          <a:fillRef idx="0">
            <a:schemeClr val="dk1"/>
          </a:fillRef>
          <a:effectRef idx="0">
            <a:schemeClr val="dk1"/>
          </a:effectRef>
          <a:fontRef idx="minor">
            <a:schemeClr val="tx1"/>
          </a:fontRef>
        </p:style>
      </p:cxnSp>
      <p:grpSp>
        <p:nvGrpSpPr>
          <p:cNvPr id="86" name="Group 85"/>
          <p:cNvGrpSpPr/>
          <p:nvPr/>
        </p:nvGrpSpPr>
        <p:grpSpPr>
          <a:xfrm>
            <a:off x="2933563" y="4632454"/>
            <a:ext cx="12163386" cy="1065187"/>
            <a:chOff x="2933563" y="4632454"/>
            <a:chExt cx="12163386" cy="1065187"/>
          </a:xfrm>
        </p:grpSpPr>
        <p:cxnSp>
          <p:nvCxnSpPr>
            <p:cNvPr id="79" name="Elbow Connector 78"/>
            <p:cNvCxnSpPr>
              <a:stCxn id="19" idx="2"/>
            </p:cNvCxnSpPr>
            <p:nvPr/>
          </p:nvCxnSpPr>
          <p:spPr>
            <a:xfrm rot="5400000">
              <a:off x="8828864" y="-1262846"/>
              <a:ext cx="372785" cy="12163385"/>
            </a:xfrm>
            <a:prstGeom prst="bentConnector2">
              <a:avLst/>
            </a:prstGeom>
          </p:spPr>
          <p:style>
            <a:lnRef idx="1">
              <a:schemeClr val="dk1"/>
            </a:lnRef>
            <a:fillRef idx="0">
              <a:schemeClr val="dk1"/>
            </a:fillRef>
            <a:effectRef idx="0">
              <a:schemeClr val="dk1"/>
            </a:effectRef>
            <a:fontRef idx="minor">
              <a:schemeClr val="tx1"/>
            </a:fontRef>
          </p:style>
        </p:cxnSp>
        <p:cxnSp>
          <p:nvCxnSpPr>
            <p:cNvPr id="83" name="Straight Connector 82"/>
            <p:cNvCxnSpPr/>
            <p:nvPr/>
          </p:nvCxnSpPr>
          <p:spPr>
            <a:xfrm>
              <a:off x="2933563" y="5005239"/>
              <a:ext cx="0" cy="692402"/>
            </a:xfrm>
            <a:prstGeom prst="line">
              <a:avLst/>
            </a:prstGeom>
          </p:spPr>
          <p:style>
            <a:lnRef idx="1">
              <a:schemeClr val="dk1"/>
            </a:lnRef>
            <a:fillRef idx="0">
              <a:schemeClr val="dk1"/>
            </a:fillRef>
            <a:effectRef idx="0">
              <a:schemeClr val="dk1"/>
            </a:effectRef>
            <a:fontRef idx="minor">
              <a:schemeClr val="tx1"/>
            </a:fontRef>
          </p:style>
        </p:cxnSp>
      </p:grpSp>
      <p:cxnSp>
        <p:nvCxnSpPr>
          <p:cNvPr id="88" name="Straight Connector 87"/>
          <p:cNvCxnSpPr/>
          <p:nvPr/>
        </p:nvCxnSpPr>
        <p:spPr>
          <a:xfrm>
            <a:off x="5772145" y="7095598"/>
            <a:ext cx="523945" cy="0"/>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11767662" y="7095597"/>
            <a:ext cx="587213"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323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barn(inVertical)">
                                      <p:cBhvr>
                                        <p:cTn id="28" dur="500"/>
                                        <p:tgtEl>
                                          <p:spTgt spid="86"/>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barn(inVertical)">
                                      <p:cBhvr>
                                        <p:cTn id="36" dur="500"/>
                                        <p:tgtEl>
                                          <p:spTgt spid="88"/>
                                        </p:tgtEl>
                                      </p:cBhvr>
                                    </p:animEffect>
                                  </p:childTnLst>
                                </p:cTn>
                              </p:par>
                              <p:par>
                                <p:cTn id="37" presetID="16" presetClass="entr" presetSubtype="21"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barn(inVertical)">
                                      <p:cBhvr>
                                        <p:cTn id="44" dur="500"/>
                                        <p:tgtEl>
                                          <p:spTgt spid="90"/>
                                        </p:tgtEl>
                                      </p:cBhvr>
                                    </p:animEffect>
                                  </p:childTnLst>
                                </p:cTn>
                              </p:par>
                              <p:par>
                                <p:cTn id="45" presetID="16" presetClass="entr" presetSubtype="2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ta</a:t>
            </a:r>
            <a:endParaRPr lang="vi-VN" sz="4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755390" y="2159584"/>
            <a:ext cx="7709481" cy="686341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Quang Trung là một người có trí tuệ sáng suốt, nhạy bén; hành động mạnh mẽ, dứt khoát, tự tin; điểu binh khiển tướng tài tình, sử dụng chiến lược, chiến thuật hợp lí, độc đáo trong kế sách đánh giặc; có ý chí tự hào, tự tôn dần tộc và tinh thần quyết chiến, quyết thắng;...</a:t>
            </a:r>
            <a:endParaRPr lang="vi-VN" sz="4400" b="1" dirty="0">
              <a:solidFill>
                <a:srgbClr val="FF0000"/>
              </a:solidFill>
              <a:latin typeface="+mj-lt"/>
              <a:cs typeface="Times New Roman" panose="02020603050405020304" pitchFamily="18" charset="0"/>
            </a:endParaRPr>
          </a:p>
        </p:txBody>
      </p:sp>
      <p:pic>
        <p:nvPicPr>
          <p:cNvPr id="1026" name="Picture 2" descr="Lời hiệu triệu của vua Quang Trung tại Tam Điệp-Tấn công giặc cướp nhà  Thanh | Bước chân lịch s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6772" y="1941194"/>
            <a:ext cx="7785681" cy="611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1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5"/>
          <a:srcRect l="30453" r="30309"/>
          <a:stretch/>
        </p:blipFill>
        <p:spPr>
          <a:xfrm>
            <a:off x="2089998" y="1588238"/>
            <a:ext cx="6781800" cy="9717206"/>
          </a:xfrm>
          <a:prstGeom prst="rect">
            <a:avLst/>
          </a:prstGeom>
        </p:spPr>
      </p:pic>
      <p:pic>
        <p:nvPicPr>
          <p:cNvPr id="10" name="Picture 9"/>
          <p:cNvPicPr>
            <a:picLocks noChangeAspect="1"/>
          </p:cNvPicPr>
          <p:nvPr/>
        </p:nvPicPr>
        <p:blipFill rotWithShape="1">
          <a:blip r:embed="rId6"/>
          <a:srcRect l="30454" r="30893"/>
          <a:stretch/>
        </p:blipFill>
        <p:spPr>
          <a:xfrm>
            <a:off x="9252798" y="1588238"/>
            <a:ext cx="6629400" cy="9717206"/>
          </a:xfrm>
          <a:prstGeom prst="rect">
            <a:avLst/>
          </a:prstGeom>
        </p:spPr>
      </p:pic>
    </p:spTree>
    <p:extLst>
      <p:ext uri="{BB962C8B-B14F-4D97-AF65-F5344CB8AC3E}">
        <p14:creationId xmlns:p14="http://schemas.microsoft.com/office/powerpoint/2010/main" val="244871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4114800" y="1436309"/>
            <a:ext cx="10134600" cy="963991"/>
            <a:chOff x="4114800" y="1436309"/>
            <a:chExt cx="10134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4114800" y="1436309"/>
              <a:ext cx="10134600" cy="769441"/>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Lời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Trung</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grpSp>
    </p:spTree>
    <p:extLst>
      <p:ext uri="{BB962C8B-B14F-4D97-AF65-F5344CB8AC3E}">
        <p14:creationId xmlns:p14="http://schemas.microsoft.com/office/powerpoint/2010/main" val="3912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alphaModFix amt="62000"/>
          </a:blip>
          <a:srcRect l="-13391" t="22599" r="-2248" b="28863"/>
          <a:stretch/>
        </p:blipFill>
        <p:spPr>
          <a:xfrm rot="5400000">
            <a:off x="3200400" y="-4533899"/>
            <a:ext cx="11887201" cy="18288002"/>
          </a:xfrm>
          <a:prstGeom prst="rect">
            <a:avLst/>
          </a:prstGeom>
        </p:spPr>
      </p:pic>
      <p:sp>
        <p:nvSpPr>
          <p:cNvPr id="4" name="TextBox 3"/>
          <p:cNvSpPr txBox="1"/>
          <p:nvPr/>
        </p:nvSpPr>
        <p:spPr>
          <a:xfrm>
            <a:off x="342900" y="190500"/>
            <a:ext cx="17602200" cy="10033516"/>
          </a:xfrm>
          <a:prstGeom prst="rect">
            <a:avLst/>
          </a:prstGeom>
          <a:noFill/>
        </p:spPr>
        <p:txBody>
          <a:bodyPr wrap="square" rtlCol="0">
            <a:spAutoFit/>
          </a:bodyPr>
          <a:lstStyle/>
          <a:p>
            <a:pPr algn="just"/>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Quân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Thanh</a:t>
            </a:r>
            <a:r>
              <a:rPr lang="en-US" sz="3800" i="1" dirty="0">
                <a:latin typeface="Times New Roman" panose="02020603050405020304" pitchFamily="18" charset="0"/>
                <a:cs typeface="Times New Roman" panose="02020603050405020304" pitchFamily="18" charset="0"/>
              </a:rPr>
              <a:t> sang </a:t>
            </a:r>
            <a:r>
              <a:rPr lang="en-US" sz="3800" i="1" dirty="0" err="1">
                <a:latin typeface="Times New Roman" panose="02020603050405020304" pitchFamily="18" charset="0"/>
                <a:cs typeface="Times New Roman" panose="02020603050405020304" pitchFamily="18" charset="0"/>
              </a:rPr>
              <a:t>xâm</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lấn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nước</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hiện</a:t>
            </a:r>
            <a:r>
              <a:rPr lang="en-US" sz="3800" i="1" dirty="0">
                <a:latin typeface="Times New Roman" panose="02020603050405020304" pitchFamily="18" charset="0"/>
                <a:cs typeface="Times New Roman" panose="02020603050405020304" pitchFamily="18" charset="0"/>
              </a:rPr>
              <a:t> ở </a:t>
            </a:r>
            <a:r>
              <a:rPr lang="en-US" sz="3800" i="1" dirty="0" err="1">
                <a:latin typeface="Times New Roman" panose="02020603050405020304" pitchFamily="18" charset="0"/>
                <a:cs typeface="Times New Roman" panose="02020603050405020304" pitchFamily="18" charset="0"/>
              </a:rPr>
              <a:t>Thăng</a:t>
            </a:r>
            <a:r>
              <a:rPr lang="en-US" sz="3800" i="1" dirty="0">
                <a:latin typeface="Times New Roman" panose="02020603050405020304" pitchFamily="18" charset="0"/>
                <a:cs typeface="Times New Roman" panose="02020603050405020304" pitchFamily="18" charset="0"/>
              </a:rPr>
              <a:t> Long,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ngươi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đã</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biết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chưa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Trong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khoảng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vũ</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trụ</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đất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nào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sao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đã</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biệt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rõ</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ràng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phương</a:t>
            </a:r>
            <a:r>
              <a:rPr lang="en-US" sz="3800" i="1" dirty="0">
                <a:latin typeface="Times New Roman" panose="02020603050405020304" pitchFamily="18" charset="0"/>
                <a:cs typeface="Times New Roman" panose="02020603050405020304" pitchFamily="18" charset="0"/>
              </a:rPr>
              <a:t> Nam, </a:t>
            </a:r>
            <a:r>
              <a:rPr lang="en-US" sz="3800" i="1" dirty="0" err="1">
                <a:latin typeface="Times New Roman" panose="02020603050405020304" pitchFamily="18" charset="0"/>
                <a:cs typeface="Times New Roman" panose="02020603050405020304" pitchFamily="18" charset="0"/>
              </a:rPr>
              <a:t>phương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Bắc</a:t>
            </a:r>
            <a:r>
              <a:rPr lang="en-US" sz="3800" i="1" dirty="0">
                <a:latin typeface="Times New Roman" panose="02020603050405020304" pitchFamily="18" charset="0"/>
                <a:cs typeface="Times New Roman" panose="02020603050405020304" pitchFamily="18" charset="0"/>
              </a:rPr>
              <a:t> chia </a:t>
            </a:r>
            <a:r>
              <a:rPr lang="en-US" sz="3800" i="1" dirty="0" err="1">
                <a:latin typeface="Times New Roman" panose="02020603050405020304" pitchFamily="18" charset="0"/>
                <a:cs typeface="Times New Roman" panose="02020603050405020304" pitchFamily="18" charset="0"/>
              </a:rPr>
              <a:t>nhau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cai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trị</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Người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Bắc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phải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nòi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giống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nước</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bụng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dạ</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ắt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Từ</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Hán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đến</a:t>
            </a:r>
            <a:r>
              <a:rPr lang="en-US" sz="3800" i="1" dirty="0">
                <a:latin typeface="Times New Roman" panose="02020603050405020304" pitchFamily="18" charset="0"/>
                <a:cs typeface="Times New Roman" panose="02020603050405020304" pitchFamily="18" charset="0"/>
              </a:rPr>
              <a:t> nay, </a:t>
            </a:r>
            <a:r>
              <a:rPr lang="en-US" sz="3800" i="1" dirty="0" err="1">
                <a:latin typeface="Times New Roman" panose="02020603050405020304" pitchFamily="18" charset="0"/>
                <a:cs typeface="Times New Roman" panose="02020603050405020304" pitchFamily="18" charset="0"/>
              </a:rPr>
              <a:t>chúng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đã</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phen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cướp</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bóc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nước</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giết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vơ</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vét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của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cải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người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mình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thể</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chịu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nổi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ai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cũng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muốn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đuổi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chúng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Hán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Trưng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Nữ</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Tống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Đinh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Tiên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Hoàng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Lê</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Hành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Nguyên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Trần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Hưng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Đạo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Minh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Lê</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Tổ</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ngài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nỡ</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ngồi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nhìn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chúng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làm</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điều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tàn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bạo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đã</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thuận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lòng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người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nghĩa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quân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chỉ</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đánh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một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trận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thắng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đuổi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được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chúng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về</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Bắc</a:t>
            </a:r>
            <a:r>
              <a:rPr lang="en-US" sz="3800" i="1" dirty="0">
                <a:latin typeface="Times New Roman" panose="02020603050405020304" pitchFamily="18" charset="0"/>
                <a:cs typeface="Times New Roman" panose="02020603050405020304" pitchFamily="18" charset="0"/>
              </a:rPr>
              <a:t>. Ở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Bắc</a:t>
            </a:r>
            <a:r>
              <a:rPr lang="en-US" sz="3800" i="1" dirty="0">
                <a:latin typeface="Times New Roman" panose="02020603050405020304" pitchFamily="18" charset="0"/>
                <a:cs typeface="Times New Roman" panose="02020603050405020304" pitchFamily="18" charset="0"/>
              </a:rPr>
              <a:t> Nam </a:t>
            </a:r>
            <a:r>
              <a:rPr lang="en-US" sz="3800" i="1" dirty="0" err="1">
                <a:latin typeface="Times New Roman" panose="02020603050405020304" pitchFamily="18" charset="0"/>
                <a:cs typeface="Times New Roman" panose="02020603050405020304" pitchFamily="18" charset="0"/>
              </a:rPr>
              <a:t>riêng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phận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bờ</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cõi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lặng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yên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vua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truyền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ngôi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lâu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dài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Từ</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Đinh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tới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đây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dân</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đến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nỗi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khổ</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như</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hồi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nội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thuộc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xưa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kia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Mọi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việc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lợi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được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mất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chuyện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cũ</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rành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rành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của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triều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trước</a:t>
            </a:r>
            <a:r>
              <a:rPr lang="en-US" sz="3800" i="1" dirty="0">
                <a:latin typeface="Times New Roman" panose="02020603050405020304" pitchFamily="18" charset="0"/>
                <a:cs typeface="Times New Roman" panose="02020603050405020304" pitchFamily="18" charset="0"/>
              </a:rPr>
              <a:t>. Nay </a:t>
            </a:r>
            <a:r>
              <a:rPr lang="en-US" sz="3800" i="1" dirty="0" err="1">
                <a:latin typeface="Times New Roman" panose="02020603050405020304" pitchFamily="18" charset="0"/>
                <a:cs typeface="Times New Roman" panose="02020603050405020304" pitchFamily="18" charset="0"/>
              </a:rPr>
              <a:t>người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Thanh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lại</a:t>
            </a:r>
            <a:r>
              <a:rPr lang="en-US" sz="3800" i="1" dirty="0">
                <a:latin typeface="Times New Roman" panose="02020603050405020304" pitchFamily="18" charset="0"/>
                <a:cs typeface="Times New Roman" panose="02020603050405020304" pitchFamily="18" charset="0"/>
              </a:rPr>
              <a:t> sang, </a:t>
            </a:r>
            <a:r>
              <a:rPr lang="en-US" sz="3800" i="1" dirty="0" err="1">
                <a:latin typeface="Times New Roman" panose="02020603050405020304" pitchFamily="18" charset="0"/>
                <a:cs typeface="Times New Roman" panose="02020603050405020304" pitchFamily="18" charset="0"/>
              </a:rPr>
              <a:t>mưu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đồ</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nước</a:t>
            </a:r>
            <a:r>
              <a:rPr lang="en-US" sz="3800" i="1" dirty="0">
                <a:latin typeface="Times New Roman" panose="02020603050405020304" pitchFamily="18" charset="0"/>
                <a:cs typeface="Times New Roman" panose="02020603050405020304" pitchFamily="18" charset="0"/>
              </a:rPr>
              <a:t> Nam ta </a:t>
            </a:r>
            <a:r>
              <a:rPr lang="en-US" sz="3800" i="1" dirty="0" err="1">
                <a:latin typeface="Times New Roman" panose="02020603050405020304" pitchFamily="18" charset="0"/>
                <a:cs typeface="Times New Roman" panose="02020603050405020304" pitchFamily="18" charset="0"/>
              </a:rPr>
              <a:t>đặt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làm</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quận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huyện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biết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gương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mấy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đời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Tống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Nguyên</a:t>
            </a:r>
            <a:r>
              <a:rPr lang="en-US" sz="3800" i="1" dirty="0">
                <a:latin typeface="Times New Roman" panose="02020603050405020304" pitchFamily="18" charset="0"/>
                <a:cs typeface="Times New Roman" panose="02020603050405020304" pitchFamily="18" charset="0"/>
              </a:rPr>
              <a:t>, Minh </a:t>
            </a:r>
            <a:r>
              <a:rPr lang="en-US" sz="3800" i="1" dirty="0" err="1">
                <a:latin typeface="Times New Roman" panose="02020603050405020304" pitchFamily="18" charset="0"/>
                <a:cs typeface="Times New Roman" panose="02020603050405020304" pitchFamily="18" charset="0"/>
              </a:rPr>
              <a:t>ngày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xưa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Vì</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vậy</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phải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kéo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quân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đánh</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đuổi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chúng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ngươi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đều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những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kẻ</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lương</a:t>
            </a:r>
            <a:r>
              <a:rPr lang="en-US" sz="3800" i="1" dirty="0">
                <a:latin typeface="Times New Roman" panose="02020603050405020304" pitchFamily="18" charset="0"/>
                <a:cs typeface="Times New Roman" panose="02020603050405020304" pitchFamily="18" charset="0"/>
              </a:rPr>
              <a:t> tri </a:t>
            </a:r>
            <a:r>
              <a:rPr lang="en-US" sz="3800" i="1" dirty="0" err="1">
                <a:latin typeface="Times New Roman" panose="02020603050405020304" pitchFamily="18" charset="0"/>
                <a:cs typeface="Times New Roman" panose="02020603050405020304" pitchFamily="18" charset="0"/>
              </a:rPr>
              <a:t>lương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năng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hãy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cùng</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đồng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tâm</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hiệp</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lực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để</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dựng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nên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lớn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Chớ</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có</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quen</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theo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thói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cũ</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ăn</a:t>
            </a:r>
            <a:r>
              <a:rPr lang="en-US" sz="3800" i="1" dirty="0">
                <a:latin typeface="Times New Roman" panose="02020603050405020304" pitchFamily="18" charset="0"/>
                <a:cs typeface="Times New Roman" panose="02020603050405020304" pitchFamily="18" charset="0"/>
              </a:rPr>
              <a:t> ở </a:t>
            </a:r>
            <a:r>
              <a:rPr lang="en-US" sz="3800" i="1" dirty="0" err="1">
                <a:latin typeface="Times New Roman" panose="02020603050405020304" pitchFamily="18" charset="0"/>
                <a:cs typeface="Times New Roman" panose="02020603050405020304" pitchFamily="18" charset="0"/>
              </a:rPr>
              <a:t>hai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lòng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nếu</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như</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việc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phát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giác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ra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sẽ</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bị</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giết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chết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ngay</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tức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khắc</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tha</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một</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ai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chớ</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bảo</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là</a:t>
            </a:r>
            <a:r>
              <a:rPr lang="en-US" sz="3800" i="1" dirty="0">
                <a:latin typeface="Times New Roman" panose="02020603050405020304" pitchFamily="18" charset="0"/>
                <a:cs typeface="Times New Roman" panose="02020603050405020304" pitchFamily="18" charset="0"/>
              </a:rPr>
              <a:t> ta </a:t>
            </a:r>
            <a:r>
              <a:rPr lang="en-US" sz="3800" i="1" dirty="0" err="1">
                <a:latin typeface="Times New Roman" panose="02020603050405020304" pitchFamily="18" charset="0"/>
                <a:cs typeface="Times New Roman" panose="02020603050405020304" pitchFamily="18" charset="0"/>
              </a:rPr>
              <a:t>không</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nói</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trước</a:t>
            </a:r>
            <a:r>
              <a:rPr lang="en-US" sz="3800" i="1" dirty="0">
                <a:latin typeface="Times New Roman" panose="02020603050405020304" pitchFamily="18" charset="0"/>
                <a:cs typeface="Times New Roman" panose="02020603050405020304" pitchFamily="18" charset="0"/>
              </a:rPr>
              <a:t>!</a:t>
            </a:r>
            <a:endParaRPr lang="vi-VN" sz="3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436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4114800" y="1436309"/>
            <a:ext cx="10134600" cy="769441"/>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Lời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Trung</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sp>
        <p:nvSpPr>
          <p:cNvPr id="9" name="TextBox 8"/>
          <p:cNvSpPr txBox="1"/>
          <p:nvPr/>
        </p:nvSpPr>
        <p:spPr>
          <a:xfrm>
            <a:off x="990600" y="2590866"/>
            <a:ext cx="10134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endParaRPr lang="vi-VN"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990599" y="3390900"/>
            <a:ext cx="1160895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lược</a:t>
            </a:r>
            <a:r>
              <a:rPr lang="en-US" sz="4400" dirty="0">
                <a:latin typeface="Times New Roman" panose="02020603050405020304" pitchFamily="18" charset="0"/>
                <a:cs typeface="Times New Roman" panose="02020603050405020304" pitchFamily="18" charset="0"/>
              </a:rPr>
              <a:t> phi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endParaRPr lang="vi-VN"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990600" y="4817542"/>
            <a:ext cx="1160895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ông</a:t>
            </a:r>
            <a:endParaRPr lang="vi-VN" sz="4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990600" y="6264092"/>
            <a:ext cx="1160895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990600" y="7825776"/>
            <a:ext cx="106680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Ra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endParaRPr lang="vi-VN" sz="4400" dirty="0">
              <a:latin typeface="Times New Roman" panose="02020603050405020304" pitchFamily="18" charset="0"/>
              <a:cs typeface="Times New Roman" panose="02020603050405020304" pitchFamily="18" charset="0"/>
            </a:endParaRPr>
          </a:p>
        </p:txBody>
      </p:sp>
      <p:sp>
        <p:nvSpPr>
          <p:cNvPr id="4" name="Right Brace 3"/>
          <p:cNvSpPr/>
          <p:nvPr/>
        </p:nvSpPr>
        <p:spPr>
          <a:xfrm>
            <a:off x="12049221" y="2751178"/>
            <a:ext cx="1434043" cy="5994035"/>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TextBox 13"/>
          <p:cNvSpPr txBox="1"/>
          <p:nvPr/>
        </p:nvSpPr>
        <p:spPr>
          <a:xfrm>
            <a:off x="990600" y="8572500"/>
            <a:ext cx="111252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rPr>
              <a:t>Lời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dụ</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như</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một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hịch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kích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thích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lòng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yêu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nước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truyền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thống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anh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hùng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dân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tộc</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3566460" y="4619809"/>
            <a:ext cx="3754631" cy="2800767"/>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tuệ</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nhạy</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bén</a:t>
            </a:r>
            <a:endParaRPr lang="vi-VN"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96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4" grpId="0" animBg="1"/>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05000" y="1436309"/>
            <a:ext cx="14325600" cy="963991"/>
            <a:chOff x="1905000" y="1436309"/>
            <a:chExt cx="14325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1905000" y="1436309"/>
              <a:ext cx="14325600" cy="769441"/>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Tại</a:t>
              </a:r>
              <a:r>
                <a:rPr lang="en-US" sz="4400" i="1" dirty="0">
                  <a:latin typeface="Times New Roman" panose="02020603050405020304" pitchFamily="18" charset="0"/>
                  <a:cs typeface="Times New Roman" panose="02020603050405020304" pitchFamily="18" charset="0"/>
                </a:rPr>
                <a:t> Tam </a:t>
              </a:r>
              <a:r>
                <a:rPr lang="en-US" sz="4400" i="1" dirty="0" err="1">
                  <a:latin typeface="Times New Roman" panose="02020603050405020304" pitchFamily="18" charset="0"/>
                  <a:cs typeface="Times New Roman" panose="02020603050405020304" pitchFamily="18" charset="0"/>
                </a:rPr>
                <a:t>Điệp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gươm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xin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chịu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tội</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grpSp>
      <p:sp>
        <p:nvSpPr>
          <p:cNvPr id="9" name="TextBox 8"/>
          <p:cNvSpPr txBox="1"/>
          <p:nvPr/>
        </p:nvSpPr>
        <p:spPr>
          <a:xfrm>
            <a:off x="990600" y="2555717"/>
            <a:ext cx="7467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Lân</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990600" y="4038192"/>
            <a:ext cx="7467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endParaRPr lang="vi-VN" sz="4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990600" y="5484742"/>
            <a:ext cx="74676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990600" y="7608400"/>
            <a:ext cx="7467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khen</a:t>
            </a:r>
            <a:endParaRPr lang="vi-VN" sz="4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9358843" y="2552700"/>
            <a:ext cx="7467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Nhậm</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9358842" y="3467233"/>
            <a:ext cx="8014757"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9358843" y="4905349"/>
            <a:ext cx="8014756"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endParaRPr lang="vi-VN" sz="4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9358843" y="7211453"/>
            <a:ext cx="801475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đao</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cxnSp>
        <p:nvCxnSpPr>
          <p:cNvPr id="22" name="Straight Connector 21"/>
          <p:cNvCxnSpPr/>
          <p:nvPr/>
        </p:nvCxnSpPr>
        <p:spPr>
          <a:xfrm flipV="1">
            <a:off x="8907834" y="3063601"/>
            <a:ext cx="22065" cy="5758846"/>
          </a:xfrm>
          <a:prstGeom prst="line">
            <a:avLst/>
          </a:prstGeom>
          <a:ln>
            <a:prstDash val="lgDashDot"/>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057400" y="9081529"/>
            <a:ext cx="152400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bề</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vi-VN"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41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barn(inVertical)">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16" grpId="0"/>
      <p:bldP spid="17" grpId="0"/>
      <p:bldP spid="18" grpId="0"/>
      <p:bldP spid="20"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05000" y="1436309"/>
            <a:ext cx="14325600" cy="963991"/>
            <a:chOff x="1905000" y="1436309"/>
            <a:chExt cx="14325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1905000" y="1436309"/>
              <a:ext cx="143256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Vua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tướng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hoạch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ngoại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tranh</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grpSp>
      <p:sp>
        <p:nvSpPr>
          <p:cNvPr id="9" name="TextBox 8"/>
          <p:cNvSpPr txBox="1"/>
          <p:nvPr/>
        </p:nvSpPr>
        <p:spPr>
          <a:xfrm>
            <a:off x="1060159" y="3013909"/>
            <a:ext cx="156210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sẵn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chẳng</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mươi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hẹn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Thăng</a:t>
            </a:r>
            <a:r>
              <a:rPr lang="en-US" sz="4400" dirty="0">
                <a:latin typeface="Times New Roman" panose="02020603050405020304" pitchFamily="18" charset="0"/>
                <a:cs typeface="Times New Roman" panose="02020603050405020304" pitchFamily="18" charset="0"/>
              </a:rPr>
              <a:t> Long.</a:t>
            </a:r>
            <a:endParaRPr lang="vi-VN" sz="4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060159" y="5415457"/>
            <a:ext cx="156210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ngựa</a:t>
            </a:r>
            <a:r>
              <a:rPr lang="en-US" sz="4400" dirty="0">
                <a:latin typeface="Times New Roman" panose="02020603050405020304" pitchFamily="18" charset="0"/>
                <a:cs typeface="Times New Roman" panose="02020603050405020304" pitchFamily="18" charset="0"/>
              </a:rPr>
              <a:t> lo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103119" y="8081781"/>
            <a:ext cx="152400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endParaRPr lang="vi-VN"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689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92017" y="1444230"/>
            <a:ext cx="14325600" cy="963991"/>
            <a:chOff x="1992017" y="1444230"/>
            <a:chExt cx="14325600" cy="963991"/>
          </a:xfrm>
        </p:grpSpPr>
        <p:sp>
          <p:nvSpPr>
            <p:cNvPr id="5" name="AutoShape 3"/>
            <p:cNvSpPr/>
            <p:nvPr/>
          </p:nvSpPr>
          <p:spPr>
            <a:xfrm>
              <a:off x="4735217" y="2408221"/>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1992017" y="1444230"/>
              <a:ext cx="143256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tốc</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735217" y="1444230"/>
              <a:ext cx="8444443" cy="0"/>
            </a:xfrm>
            <a:prstGeom prst="line">
              <a:avLst/>
            </a:prstGeom>
            <a:ln w="9525" cap="rnd">
              <a:solidFill>
                <a:srgbClr val="000000"/>
              </a:solidFill>
              <a:prstDash val="solid"/>
              <a:headEnd type="none" w="sm" len="sm"/>
              <a:tailEnd type="none" w="sm" len="sm"/>
            </a:ln>
          </p:spPr>
        </p:sp>
      </p:grpSp>
      <p:sp>
        <p:nvSpPr>
          <p:cNvPr id="9" name="TextBox 8"/>
          <p:cNvSpPr txBox="1"/>
          <p:nvPr/>
        </p:nvSpPr>
        <p:spPr>
          <a:xfrm>
            <a:off x="1060158" y="3013909"/>
            <a:ext cx="1646584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25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133599" y="8479701"/>
            <a:ext cx="152400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Bậc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thao</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binh</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ngờ</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60158" y="4460459"/>
            <a:ext cx="1646584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Đêm</a:t>
            </a:r>
            <a:r>
              <a:rPr lang="en-US" sz="4400" dirty="0">
                <a:latin typeface="Times New Roman" panose="02020603050405020304" pitchFamily="18" charset="0"/>
                <a:cs typeface="Times New Roman" panose="02020603050405020304" pitchFamily="18" charset="0"/>
              </a:rPr>
              <a:t> 30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Thăng</a:t>
            </a:r>
            <a:r>
              <a:rPr lang="en-US" sz="4400" dirty="0">
                <a:latin typeface="Times New Roman" panose="02020603050405020304" pitchFamily="18" charset="0"/>
                <a:cs typeface="Times New Roman" panose="02020603050405020304" pitchFamily="18" charset="0"/>
              </a:rPr>
              <a:t> Long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1060157" y="5901623"/>
            <a:ext cx="16465841"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r>
              <a:rPr lang="en-US" sz="44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1060156" y="6908292"/>
            <a:ext cx="1646584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Ngày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5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Thăng</a:t>
            </a:r>
            <a:r>
              <a:rPr lang="en-US" sz="4400" dirty="0">
                <a:latin typeface="Times New Roman" panose="02020603050405020304" pitchFamily="18" charset="0"/>
                <a:cs typeface="Times New Roman" panose="02020603050405020304" pitchFamily="18" charset="0"/>
                <a:sym typeface="Wingdings" panose="05000000000000000000" pitchFamily="2" charset="2"/>
              </a:rPr>
              <a:t> Long,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Lê</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chạy</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8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4">
              <a:extLst/>
            </a:blip>
            <a:stretch>
              <a:fillRect/>
            </a:stretch>
          </a:blipFill>
        </p:spPr>
      </p:sp>
      <p:pic>
        <p:nvPicPr>
          <p:cNvPr id="4" name="Picture 3"/>
          <p:cNvPicPr>
            <a:picLocks noChangeAspect="1"/>
          </p:cNvPicPr>
          <p:nvPr/>
        </p:nvPicPr>
        <p:blipFill>
          <a:blip r:embed="rId5"/>
          <a:stretch>
            <a:fillRect/>
          </a:stretch>
        </p:blipFill>
        <p:spPr>
          <a:xfrm>
            <a:off x="3429000" y="0"/>
            <a:ext cx="12339373" cy="3694496"/>
          </a:xfrm>
          <a:prstGeom prst="rect">
            <a:avLst/>
          </a:prstGeom>
        </p:spPr>
      </p:pic>
      <p:pic>
        <p:nvPicPr>
          <p:cNvPr id="6" name="Picture 8"/>
          <p:cNvPicPr>
            <a:picLocks noChangeAspect="1"/>
          </p:cNvPicPr>
          <p:nvPr/>
        </p:nvPicPr>
        <p:blipFill>
          <a:blip r:embed="rId6"/>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6"/>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8"/>
          <a:srcRect/>
          <a:stretch>
            <a:fillRect/>
          </a:stretch>
        </p:blipFill>
        <p:spPr>
          <a:xfrm flipH="1">
            <a:off x="-992633" y="7853149"/>
            <a:ext cx="2654302" cy="2854088"/>
          </a:xfrm>
          <a:prstGeom prst="rect">
            <a:avLst/>
          </a:prstGeom>
        </p:spPr>
      </p:pic>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2286000" y="2846174"/>
            <a:ext cx="3800306" cy="1623544"/>
            <a:chOff x="2286000" y="2846174"/>
            <a:chExt cx="3800306" cy="1623544"/>
          </a:xfrm>
        </p:grpSpPr>
        <p:sp>
          <p:nvSpPr>
            <p:cNvPr id="14" name="Freeform 3"/>
            <p:cNvSpPr/>
            <p:nvPr/>
          </p:nvSpPr>
          <p:spPr>
            <a:xfrm>
              <a:off x="2286000"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sp>
        <p:sp>
          <p:nvSpPr>
            <p:cNvPr id="20" name="TextBox 9"/>
            <p:cNvSpPr txBox="1"/>
            <p:nvPr/>
          </p:nvSpPr>
          <p:spPr>
            <a:xfrm>
              <a:off x="2659339" y="319262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Quang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7518855" y="5453282"/>
            <a:ext cx="3800306" cy="1623544"/>
            <a:chOff x="7518855" y="5453282"/>
            <a:chExt cx="3800306" cy="1623544"/>
          </a:xfrm>
        </p:grpSpPr>
        <p:sp>
          <p:nvSpPr>
            <p:cNvPr id="18" name="Freeform 3"/>
            <p:cNvSpPr/>
            <p:nvPr/>
          </p:nvSpPr>
          <p:spPr>
            <a:xfrm>
              <a:off x="7518855"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sp>
        <p:sp>
          <p:nvSpPr>
            <p:cNvPr id="21" name="TextBox 9"/>
            <p:cNvSpPr txBox="1"/>
            <p:nvPr/>
          </p:nvSpPr>
          <p:spPr>
            <a:xfrm>
              <a:off x="7985758" y="586356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12903427" y="2846174"/>
            <a:ext cx="3800306" cy="1623544"/>
            <a:chOff x="12903427" y="2846174"/>
            <a:chExt cx="3800306" cy="1623544"/>
          </a:xfrm>
        </p:grpSpPr>
        <p:sp>
          <p:nvSpPr>
            <p:cNvPr id="16" name="Freeform 3"/>
            <p:cNvSpPr/>
            <p:nvPr/>
          </p:nvSpPr>
          <p:spPr>
            <a:xfrm>
              <a:off x="12903427"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sp>
        <p:sp>
          <p:nvSpPr>
            <p:cNvPr id="22" name="TextBox 9"/>
            <p:cNvSpPr txBox="1"/>
            <p:nvPr/>
          </p:nvSpPr>
          <p:spPr>
            <a:xfrm>
              <a:off x="13493802" y="324719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Thăng</a:t>
              </a:r>
              <a:r>
                <a:rPr lang="en-US" sz="4400" dirty="0">
                  <a:solidFill>
                    <a:srgbClr val="000000"/>
                  </a:solidFill>
                  <a:latin typeface="Times New Roman" panose="02020603050405020304" pitchFamily="18" charset="0"/>
                  <a:cs typeface="Times New Roman" panose="02020603050405020304" pitchFamily="18" charset="0"/>
                </a:rPr>
                <a:t> Long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12903427" y="5453282"/>
            <a:ext cx="3800306" cy="1623544"/>
            <a:chOff x="12903427" y="5453282"/>
            <a:chExt cx="3800306" cy="1623544"/>
          </a:xfrm>
        </p:grpSpPr>
        <p:sp>
          <p:nvSpPr>
            <p:cNvPr id="19" name="Freeform 3"/>
            <p:cNvSpPr/>
            <p:nvPr/>
          </p:nvSpPr>
          <p:spPr>
            <a:xfrm>
              <a:off x="12903427"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sp>
        <p:sp>
          <p:nvSpPr>
            <p:cNvPr id="23" name="TextBox 9"/>
            <p:cNvSpPr txBox="1"/>
            <p:nvPr/>
          </p:nvSpPr>
          <p:spPr>
            <a:xfrm>
              <a:off x="13637029" y="584042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Mậu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7518855" y="2846174"/>
            <a:ext cx="3800306" cy="1623544"/>
            <a:chOff x="7518855" y="2846174"/>
            <a:chExt cx="3800306" cy="1623544"/>
          </a:xfrm>
        </p:grpSpPr>
        <p:sp>
          <p:nvSpPr>
            <p:cNvPr id="15" name="Freeform 3"/>
            <p:cNvSpPr/>
            <p:nvPr/>
          </p:nvSpPr>
          <p:spPr>
            <a:xfrm>
              <a:off x="7518855"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sp>
        <p:sp>
          <p:nvSpPr>
            <p:cNvPr id="24" name="TextBox 9"/>
            <p:cNvSpPr txBox="1"/>
            <p:nvPr/>
          </p:nvSpPr>
          <p:spPr>
            <a:xfrm>
              <a:off x="8207144" y="3227507"/>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Ngọc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2209800" y="5367204"/>
            <a:ext cx="3950625" cy="1623544"/>
            <a:chOff x="2209800" y="5367204"/>
            <a:chExt cx="3950625" cy="1623544"/>
          </a:xfrm>
        </p:grpSpPr>
        <p:sp>
          <p:nvSpPr>
            <p:cNvPr id="17" name="Freeform 3"/>
            <p:cNvSpPr/>
            <p:nvPr/>
          </p:nvSpPr>
          <p:spPr>
            <a:xfrm>
              <a:off x="2258714" y="536720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sp>
        <p:sp>
          <p:nvSpPr>
            <p:cNvPr id="25" name="TextBox 9"/>
            <p:cNvSpPr txBox="1"/>
            <p:nvPr/>
          </p:nvSpPr>
          <p:spPr>
            <a:xfrm>
              <a:off x="2209800" y="5806721"/>
              <a:ext cx="3950625"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8598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pic>
        <p:nvPicPr>
          <p:cNvPr id="1026" name="Picture 2" descr="Viết đoạn văn nêu cảm nhận về vua Quang Trung trong Hoàng Lê nhất thống chí"/>
          <p:cNvPicPr>
            <a:picLocks noChangeAspect="1" noChangeArrowheads="1"/>
          </p:cNvPicPr>
          <p:nvPr/>
        </p:nvPicPr>
        <p:blipFill rotWithShape="1">
          <a:blip r:embed="rId5">
            <a:extLst>
              <a:ext uri="{28A0092B-C50C-407E-A947-70E740481C1C}">
                <a14:useLocalDpi xmlns:a14="http://schemas.microsoft.com/office/drawing/2010/main" val="0"/>
              </a:ext>
            </a:extLst>
          </a:blip>
          <a:srcRect l="13400" t="1349" r="1600" b="10651"/>
          <a:stretch/>
        </p:blipFill>
        <p:spPr bwMode="auto">
          <a:xfrm>
            <a:off x="12750219" y="2267120"/>
            <a:ext cx="6477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276458" y="1520539"/>
            <a:ext cx="10534542"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tuệ</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nhạy</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bén</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276458" y="2454136"/>
            <a:ext cx="10839342"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bề</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276458" y="4064843"/>
            <a:ext cx="10839342"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270689" y="5715932"/>
            <a:ext cx="10845111"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Bậc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thao</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binh</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ngờ</a:t>
            </a:r>
            <a:endParaRPr lang="vi-VN" sz="4400" dirty="0">
              <a:solidFill>
                <a:srgbClr val="FF0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6" cstate="print">
            <a:duotone>
              <a:prstClr val="black"/>
              <a:srgbClr val="D9C3A5">
                <a:tint val="50000"/>
                <a:satMod val="180000"/>
              </a:srgbClr>
            </a:duotone>
            <a:extLst>
              <a:ext uri="{28A0092B-C50C-407E-A947-70E740481C1C}">
                <a14:useLocalDpi xmlns:a14="http://schemas.microsoft.com/office/drawing/2010/main" val="0"/>
              </a:ext>
            </a:extLst>
          </a:blip>
          <a:srcRect b="10294"/>
          <a:stretch/>
        </p:blipFill>
        <p:spPr>
          <a:xfrm>
            <a:off x="-3014997" y="6800850"/>
            <a:ext cx="7772400" cy="6972300"/>
          </a:xfrm>
          <a:prstGeom prst="rect">
            <a:avLst/>
          </a:prstGeom>
        </p:spPr>
      </p:pic>
    </p:spTree>
    <p:extLst>
      <p:ext uri="{BB962C8B-B14F-4D97-AF65-F5344CB8AC3E}">
        <p14:creationId xmlns:p14="http://schemas.microsoft.com/office/powerpoint/2010/main" val="14271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giặc</a:t>
            </a:r>
            <a:endParaRPr lang="vi-VN" sz="4400" dirty="0">
              <a:latin typeface="Times New Roman" panose="02020603050405020304" pitchFamily="18" charset="0"/>
              <a:cs typeface="Times New Roman" panose="02020603050405020304" pitchFamily="18" charset="0"/>
            </a:endParaRPr>
          </a:p>
        </p:txBody>
      </p:sp>
      <p:pic>
        <p:nvPicPr>
          <p:cNvPr id="1026" name="Picture 2" descr="Viết đoạn văn nêu cảm nhận về vua Quang Trung trong Hoàng Lê nhất thống chí"/>
          <p:cNvPicPr>
            <a:picLocks noChangeAspect="1" noChangeArrowheads="1"/>
          </p:cNvPicPr>
          <p:nvPr/>
        </p:nvPicPr>
        <p:blipFill rotWithShape="1">
          <a:blip r:embed="rId5">
            <a:extLst>
              <a:ext uri="{28A0092B-C50C-407E-A947-70E740481C1C}">
                <a14:useLocalDpi xmlns:a14="http://schemas.microsoft.com/office/drawing/2010/main" val="0"/>
              </a:ext>
            </a:extLst>
          </a:blip>
          <a:srcRect l="13400" t="1349" r="1600" b="10651"/>
          <a:stretch/>
        </p:blipFill>
        <p:spPr bwMode="auto">
          <a:xfrm>
            <a:off x="-1291174" y="2628900"/>
            <a:ext cx="6477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499860" y="2388900"/>
            <a:ext cx="9144000" cy="5509200"/>
          </a:xfrm>
          <a:prstGeom prst="rect">
            <a:avLst/>
          </a:prstGeom>
        </p:spPr>
        <p:txBody>
          <a:bodyPr>
            <a:spAutoFit/>
          </a:bodyPr>
          <a:lstStyle/>
          <a:p>
            <a:pPr algn="just"/>
            <a:r>
              <a:rPr lang="vi-VN" sz="4400" b="1" dirty="0">
                <a:latin typeface="+mj-lt"/>
              </a:rPr>
              <a:t>Quang Trung hiện lên với vẻ đẹp của người anh hùng trong chiến trận, người có tầm nhìn chiến lược, ý chí quyết tầm bảo vệ độc lập dân tộc; có tài cầm quần, tiền đoán chính xác, dùng binh biến hoá, bất ngờ, đóng vai trò quyết định trong chiến thắng thần tốc đại phá quần Thanh,...</a:t>
            </a:r>
            <a:endParaRPr lang="en-US" sz="4400" b="1" dirty="0">
              <a:latin typeface="+mj-lt"/>
            </a:endParaRPr>
          </a:p>
        </p:txBody>
      </p:sp>
    </p:spTree>
    <p:extLst>
      <p:ext uri="{BB962C8B-B14F-4D97-AF65-F5344CB8AC3E}">
        <p14:creationId xmlns:p14="http://schemas.microsoft.com/office/powerpoint/2010/main" val="42064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sp>
        <p:nvSpPr>
          <p:cNvPr id="12" name="Rectangle 11"/>
          <p:cNvSpPr/>
          <p:nvPr/>
        </p:nvSpPr>
        <p:spPr>
          <a:xfrm>
            <a:off x="2285694" y="266700"/>
            <a:ext cx="15468905" cy="3477875"/>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Theo em, nguồn cảm hứng nào đã chi phối ng</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ò</a:t>
            </a:r>
            <a:r>
              <a:rPr lang="vi-VN" sz="4400" b="1" i="1" dirty="0">
                <a:solidFill>
                  <a:srgbClr val="000000"/>
                </a:solidFill>
                <a:latin typeface="+mj-lt"/>
                <a:ea typeface="Microsoft Sans Serif" panose="020B0604020202020204" pitchFamily="34" charset="0"/>
              </a:rPr>
              <a:t>i bút của tác giả khi tạo dựng hình ảnh người anh hùng dân tộc Quang Trung? Việc tác giả </a:t>
            </a:r>
            <a:r>
              <a:rPr lang="en-US" sz="4400" b="1" i="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là</a:t>
            </a:r>
            <a:r>
              <a:rPr lang="vi-VN" sz="4400" b="1" i="1" dirty="0">
                <a:solidFill>
                  <a:srgbClr val="000000"/>
                </a:solidFill>
                <a:latin typeface="+mj-lt"/>
                <a:ea typeface="Microsoft Sans Serif" panose="020B0604020202020204" pitchFamily="34" charset="0"/>
              </a:rPr>
              <a:t> trung thần của nhà Lê nhưng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ại </a:t>
            </a:r>
            <a:r>
              <a:rPr lang="vi-VN" sz="4400" b="1" i="1" dirty="0">
                <a:solidFill>
                  <a:srgbClr val="000000"/>
                </a:solidFill>
                <a:latin typeface="+mj-lt"/>
                <a:ea typeface="Microsoft Sans Serif" panose="020B0604020202020204" pitchFamily="34" charset="0"/>
              </a:rPr>
              <a:t>viết v</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ề</a:t>
            </a:r>
            <a:r>
              <a:rPr lang="vi-VN" sz="4400" b="1" i="1" dirty="0">
                <a:solidFill>
                  <a:srgbClr val="000000"/>
                </a:solidFill>
                <a:latin typeface="+mj-lt"/>
                <a:ea typeface="Microsoft Sans Serif" panose="020B0604020202020204" pitchFamily="34" charset="0"/>
              </a:rPr>
              <a:t> nh</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â</a:t>
            </a:r>
            <a:r>
              <a:rPr lang="vi-VN" sz="4400" b="1" i="1" dirty="0">
                <a:solidFill>
                  <a:srgbClr val="000000"/>
                </a:solidFill>
                <a:latin typeface="+mj-lt"/>
                <a:ea typeface="Microsoft Sans Serif" panose="020B0604020202020204" pitchFamily="34" charset="0"/>
              </a:rPr>
              <a:t>n vật Quang Trung bằng tình cảm đó có m</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â</a:t>
            </a:r>
            <a:r>
              <a:rPr lang="vi-VN" sz="4400" b="1" i="1" dirty="0">
                <a:solidFill>
                  <a:srgbClr val="000000"/>
                </a:solidFill>
                <a:latin typeface="+mj-lt"/>
                <a:ea typeface="Microsoft Sans Serif" panose="020B0604020202020204" pitchFamily="34" charset="0"/>
              </a:rPr>
              <a:t>u thuẫn không? Em </a:t>
            </a:r>
            <a:r>
              <a:rPr lang="en-US" sz="4400" b="1" i="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lí</a:t>
            </a:r>
            <a:r>
              <a:rPr lang="vi-VN" sz="4400" b="1" i="1" dirty="0">
                <a:solidFill>
                  <a:srgbClr val="000000"/>
                </a:solidFill>
                <a:latin typeface="+mj-lt"/>
                <a:ea typeface="Microsoft Sans Serif" panose="020B0604020202020204" pitchFamily="34" charset="0"/>
              </a:rPr>
              <a:t> giải như thế nào về đi</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ề</a:t>
            </a:r>
            <a:r>
              <a:rPr lang="vi-VN" sz="4400" b="1" i="1" dirty="0">
                <a:solidFill>
                  <a:srgbClr val="000000"/>
                </a:solidFill>
                <a:latin typeface="+mj-lt"/>
                <a:ea typeface="Microsoft Sans Serif" panose="020B0604020202020204" pitchFamily="34" charset="0"/>
              </a:rPr>
              <a:t>u này?</a:t>
            </a:r>
            <a:endParaRPr lang="en-US" sz="4400" b="1" dirty="0">
              <a:latin typeface="+mj-l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66700"/>
            <a:ext cx="1676095" cy="1676095"/>
          </a:xfrm>
          <a:prstGeom prst="rect">
            <a:avLst/>
          </a:prstGeom>
        </p:spPr>
      </p:pic>
      <p:sp>
        <p:nvSpPr>
          <p:cNvPr id="14" name="Rectangle 13"/>
          <p:cNvSpPr/>
          <p:nvPr/>
        </p:nvSpPr>
        <p:spPr>
          <a:xfrm>
            <a:off x="2240281" y="4000500"/>
            <a:ext cx="15514318" cy="6186309"/>
          </a:xfrm>
          <a:prstGeom prst="rect">
            <a:avLst/>
          </a:prstGeom>
        </p:spPr>
        <p:txBody>
          <a:bodyPr wrap="square">
            <a:spAutoFit/>
          </a:bodyPr>
          <a:lstStyle/>
          <a:p>
            <a:pPr algn="just"/>
            <a:r>
              <a:rPr lang="vi-VN" sz="4400" dirty="0">
                <a:latin typeface="+mj-lt"/>
              </a:rPr>
              <a:t>Tác giả không giấu nổi giọng điệu ngợi ca khi nói vẽ trí tuệ, chiến lược của vua Quang Trung. Yêu nước, tự hào dân tộc - đó là nguồn cảm hứng mạnh mẽ của các tác giả khi xây dựng nhân vật người anh hùng kiệt xuất này. Mặc dù Ngô gia văn phái là những cựu thần, chịu ơn sâu nặng của nhà Lê, nhưng là những trí thức có lương tầm, họ đã nhìn lịch sử bằng cái nhìn khách quan, trung thực. Vì thế, qua ngòi bút của các tác giả, ông vua nhà Lê trở nên hết sức hèn hạ, nhu nhược, ngược lại, hoàng đế Quang Trung hiện ra với những phẩm chất của một anh hùng dân tộc.</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8063" flipH="1">
            <a:off x="-1374717" y="8516790"/>
            <a:ext cx="3001045" cy="25298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2772898" y="-2629449"/>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12357074" y="-624303"/>
            <a:ext cx="9804451" cy="2598180"/>
          </a:xfrm>
          <a:prstGeom prst="rect">
            <a:avLst/>
          </a:prstGeom>
        </p:spPr>
      </p:pic>
      <p:sp>
        <p:nvSpPr>
          <p:cNvPr id="6" name="TextBox 5"/>
          <p:cNvSpPr txBox="1"/>
          <p:nvPr/>
        </p:nvSpPr>
        <p:spPr>
          <a:xfrm>
            <a:off x="3962400" y="810994"/>
            <a:ext cx="14240998" cy="4154984"/>
          </a:xfrm>
          <a:prstGeom prst="rect">
            <a:avLst/>
          </a:prstGeom>
          <a:noFill/>
        </p:spPr>
        <p:txBody>
          <a:bodyPr wrap="square" rtlCol="0">
            <a:spAutoFit/>
          </a:bodyPr>
          <a:lstStyle/>
          <a:p>
            <a:pPr algn="ctr"/>
            <a:r>
              <a:rPr lang="en-US" sz="8800" dirty="0">
                <a:latin typeface="#9Slide05 IcielSanelma" pitchFamily="2" charset="0"/>
                <a:cs typeface="Times New Roman" panose="02020603050405020304" pitchFamily="18" charset="0"/>
              </a:rPr>
              <a:t>3. </a:t>
            </a:r>
          </a:p>
          <a:p>
            <a:pPr algn="ctr"/>
            <a:r>
              <a:rPr lang="en-US" sz="8800" dirty="0" err="1">
                <a:latin typeface="#9Slide05 IcielSanelma" pitchFamily="2" charset="0"/>
                <a:cs typeface="Times New Roman" panose="02020603050405020304" pitchFamily="18" charset="0"/>
              </a:rPr>
              <a:t>Sự</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thảm</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bại</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của</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quân</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tướng</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nhà</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Thanh</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và</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Lê</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Chiêu</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Thống</a:t>
            </a:r>
            <a:endParaRPr lang="vi-VN" sz="8800" dirty="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6"/>
          <a:srcRect/>
          <a:stretch>
            <a:fillRect/>
          </a:stretch>
        </p:blipFill>
        <p:spPr>
          <a:xfrm rot="20310572">
            <a:off x="9716586" y="7883160"/>
            <a:ext cx="10086655" cy="3976599"/>
          </a:xfrm>
          <a:prstGeom prst="rect">
            <a:avLst/>
          </a:prstGeom>
        </p:spPr>
      </p:pic>
      <p:grpSp>
        <p:nvGrpSpPr>
          <p:cNvPr id="8" name="Group 7"/>
          <p:cNvGrpSpPr/>
          <p:nvPr/>
        </p:nvGrpSpPr>
        <p:grpSpPr>
          <a:xfrm>
            <a:off x="-4347601" y="0"/>
            <a:ext cx="15430500" cy="15430500"/>
            <a:chOff x="-2972333" y="-1104900"/>
            <a:chExt cx="15430500" cy="15430500"/>
          </a:xfrm>
        </p:grpSpPr>
        <p:pic>
          <p:nvPicPr>
            <p:cNvPr id="9" name="Picture 8"/>
            <p:cNvPicPr>
              <a:picLocks noChangeAspect="1"/>
            </p:cNvPicPr>
            <p:nvPr/>
          </p:nvPicPr>
          <p:blipFill>
            <a:blip r:embed="rId7" cstate="print">
              <a:clrChange>
                <a:clrFrom>
                  <a:srgbClr val="A67733"/>
                </a:clrFrom>
                <a:clrTo>
                  <a:srgbClr val="A67733">
                    <a:alpha val="0"/>
                  </a:srgbClr>
                </a:clrTo>
              </a:clrChange>
              <a:duotone>
                <a:prstClr val="black"/>
                <a:srgbClr val="CAA882">
                  <a:tint val="45000"/>
                  <a:satMod val="400000"/>
                </a:srgb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972333" y="-1104900"/>
              <a:ext cx="15430500" cy="15430500"/>
            </a:xfrm>
            <a:prstGeom prst="rect">
              <a:avLst/>
            </a:prstGeom>
          </p:spPr>
        </p:pic>
        <p:pic>
          <p:nvPicPr>
            <p:cNvPr id="10" name="Picture 9"/>
            <p:cNvPicPr>
              <a:picLocks noChangeAspect="1"/>
            </p:cNvPicPr>
            <p:nvPr/>
          </p:nvPicPr>
          <p:blipFill>
            <a:blip r:embed="rId9">
              <a:clrChange>
                <a:clrFrom>
                  <a:srgbClr val="A67733"/>
                </a:clrFrom>
                <a:clrTo>
                  <a:srgbClr val="A67733">
                    <a:alpha val="0"/>
                  </a:srgbClr>
                </a:clrTo>
              </a:clrChange>
              <a:duotone>
                <a:prstClr val="black"/>
                <a:srgbClr val="CAA882">
                  <a:tint val="45000"/>
                  <a:satMod val="400000"/>
                </a:srgbClr>
              </a:duotone>
            </a:blip>
            <a:stretch>
              <a:fillRect/>
            </a:stretch>
          </p:blipFill>
          <p:spPr>
            <a:xfrm>
              <a:off x="152686" y="3771900"/>
              <a:ext cx="10304111" cy="6061242"/>
            </a:xfrm>
            <a:prstGeom prst="rect">
              <a:avLst/>
            </a:prstGeom>
            <a:effectLst>
              <a:softEdge rad="1079500"/>
            </a:effectLst>
          </p:spPr>
        </p:pic>
      </p:grpSp>
    </p:spTree>
    <p:extLst>
      <p:ext uri="{BB962C8B-B14F-4D97-AF65-F5344CB8AC3E}">
        <p14:creationId xmlns:p14="http://schemas.microsoft.com/office/powerpoint/2010/main" val="309995488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p:cNvPicPr>
          <p:nvPr/>
        </p:nvPicPr>
        <p:blipFill>
          <a:blip r:embed="rId3"/>
          <a:srcRect/>
          <a:stretch>
            <a:fillRect/>
          </a:stretch>
        </p:blipFill>
        <p:spPr>
          <a:xfrm rot="9286619">
            <a:off x="-6632037" y="2425516"/>
            <a:ext cx="8989995" cy="10880478"/>
          </a:xfrm>
          <a:prstGeom prst="rect">
            <a:avLst/>
          </a:prstGeom>
        </p:spPr>
      </p:pic>
      <p:pic>
        <p:nvPicPr>
          <p:cNvPr id="29" name="Picture 2"/>
          <p:cNvPicPr>
            <a:picLocks noChangeAspect="1"/>
          </p:cNvPicPr>
          <p:nvPr/>
        </p:nvPicPr>
        <p:blipFill>
          <a:blip r:embed="rId4">
            <a:alphaModFix amt="62000"/>
          </a:blip>
          <a:srcRect l="-12669" t="24952" r="-33578" b="26510"/>
          <a:stretch>
            <a:fillRect/>
          </a:stretch>
        </p:blipFill>
        <p:spPr>
          <a:xfrm>
            <a:off x="838200" y="-114300"/>
            <a:ext cx="18288000" cy="10287000"/>
          </a:xfrm>
          <a:prstGeom prst="rect">
            <a:avLst/>
          </a:prstGeom>
        </p:spPr>
      </p:pic>
      <p:graphicFrame>
        <p:nvGraphicFramePr>
          <p:cNvPr id="23" name="Table 22"/>
          <p:cNvGraphicFramePr>
            <a:graphicFrameLocks noGrp="1"/>
          </p:cNvGraphicFramePr>
          <p:nvPr>
            <p:extLst>
              <p:ext uri="{D42A27DB-BD31-4B8C-83A1-F6EECF244321}">
                <p14:modId xmlns:p14="http://schemas.microsoft.com/office/powerpoint/2010/main" val="1866402710"/>
              </p:ext>
            </p:extLst>
          </p:nvPr>
        </p:nvGraphicFramePr>
        <p:xfrm>
          <a:off x="253417" y="1535111"/>
          <a:ext cx="17733588" cy="7329903"/>
        </p:xfrm>
        <a:graphic>
          <a:graphicData uri="http://schemas.openxmlformats.org/drawingml/2006/table">
            <a:tbl>
              <a:tblPr firstRow="1" bandRow="1">
                <a:tableStyleId>{5C22544A-7EE6-4342-B048-85BDC9FD1C3A}</a:tableStyleId>
              </a:tblPr>
              <a:tblGrid>
                <a:gridCol w="1803983">
                  <a:extLst>
                    <a:ext uri="{9D8B030D-6E8A-4147-A177-3AD203B41FA5}">
                      <a16:colId xmlns:a16="http://schemas.microsoft.com/office/drawing/2014/main" val="1754181736"/>
                    </a:ext>
                  </a:extLst>
                </a:gridCol>
                <a:gridCol w="5562600">
                  <a:extLst>
                    <a:ext uri="{9D8B030D-6E8A-4147-A177-3AD203B41FA5}">
                      <a16:colId xmlns:a16="http://schemas.microsoft.com/office/drawing/2014/main" val="1458186248"/>
                    </a:ext>
                  </a:extLst>
                </a:gridCol>
                <a:gridCol w="10367005">
                  <a:extLst>
                    <a:ext uri="{9D8B030D-6E8A-4147-A177-3AD203B41FA5}">
                      <a16:colId xmlns:a16="http://schemas.microsoft.com/office/drawing/2014/main" val="2322665087"/>
                    </a:ext>
                  </a:extLst>
                </a:gridCol>
              </a:tblGrid>
              <a:tr h="1675326">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Trước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quân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Tây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đánh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Sau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quân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Tây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đánh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69054683"/>
                  </a:ext>
                </a:extLst>
              </a:tr>
              <a:tr h="1448337">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Tướng</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23251803"/>
                  </a:ext>
                </a:extLst>
              </a:tr>
              <a:tr h="1448337">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Quân</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6484160"/>
                  </a:ext>
                </a:extLst>
              </a:tr>
              <a:tr h="1448337">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Cả</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đội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binh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767886293"/>
                  </a:ext>
                </a:extLst>
              </a:tr>
            </a:tbl>
          </a:graphicData>
        </a:graphic>
      </p:graphicFrame>
      <p:sp>
        <p:nvSpPr>
          <p:cNvPr id="12" name="TextBox 11"/>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tướng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endParaRPr lang="vi-VN" sz="4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2438400" y="3390900"/>
            <a:ext cx="49530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Kiêu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endParaRPr lang="vi-VN" sz="4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7772400" y="3086100"/>
            <a:ext cx="10138405"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Sợ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giáp</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chuồn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428568" y="5517059"/>
            <a:ext cx="49530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Mặc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endParaRPr lang="vi-VN" sz="4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7772399" y="5372100"/>
            <a:ext cx="10138405"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xin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loạn</a:t>
            </a:r>
            <a:endParaRPr lang="vi-VN" sz="44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2438399" y="7065547"/>
            <a:ext cx="49530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Quen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oai</a:t>
            </a:r>
            <a:endParaRPr lang="vi-VN" sz="44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7772399" y="6760747"/>
            <a:ext cx="10138405"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ngơi</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2133600" y="9055350"/>
            <a:ext cx="152400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phận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tất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kẻ</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xâm</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endParaRPr lang="vi-VN" sz="4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barn(inVertical)">
                                      <p:cBhvr>
                                        <p:cTn id="42" dur="500"/>
                                        <p:tgtEl>
                                          <p:spTgt spid="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4" grpId="0"/>
      <p:bldP spid="25" grpId="0"/>
      <p:bldP spid="26"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p:cNvPicPr>
          <p:nvPr/>
        </p:nvPicPr>
        <p:blipFill>
          <a:blip r:embed="rId3">
            <a:alphaModFix amt="62000"/>
          </a:blip>
          <a:srcRect l="-12669" t="24952" r="-33578" b="26510"/>
          <a:stretch>
            <a:fillRect/>
          </a:stretch>
        </p:blipFill>
        <p:spPr>
          <a:xfrm>
            <a:off x="838200" y="-114300"/>
            <a:ext cx="18288000" cy="10287000"/>
          </a:xfrm>
          <a:prstGeom prst="rect">
            <a:avLst/>
          </a:prstGeom>
        </p:spPr>
      </p:pic>
      <p:sp>
        <p:nvSpPr>
          <p:cNvPr id="12" name="TextBox 11"/>
          <p:cNvSpPr txBox="1"/>
          <p:nvPr/>
        </p:nvSpPr>
        <p:spPr>
          <a:xfrm>
            <a:off x="1358319" y="371699"/>
            <a:ext cx="1463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vua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Lê</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endParaRPr lang="vi-VN" sz="4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16814" y="1589039"/>
            <a:ext cx="10379786"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91414" y="3649867"/>
            <a:ext cx="1040518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mồng</a:t>
            </a:r>
            <a:r>
              <a:rPr lang="en-US" sz="4400" dirty="0">
                <a:latin typeface="Times New Roman" panose="02020603050405020304" pitchFamily="18" charset="0"/>
                <a:cs typeface="Times New Roman" panose="02020603050405020304" pitchFamily="18" charset="0"/>
              </a:rPr>
              <a:t> 6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Tằng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91414" y="5207183"/>
            <a:ext cx="1040518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đỡ</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91414" y="6929818"/>
            <a:ext cx="10405186"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749546" y="1434503"/>
            <a:ext cx="6250539" cy="8217634"/>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 chất hèn nhát, vì lợi ích riêng của dòng họ mà đem vận mệnh dân tộc đặt vào tay kẻ thù x</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â</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 lược của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Lê</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Thống</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Hành động “rước voi giày mả tổ” khiến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Lê</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mất tư cách của bậc quân vương. Qua đó, tác giả tỏ thái độ phê phán một cách nghiêm khắc đối với nhân vật này.</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3" name="Right Brace 2"/>
          <p:cNvSpPr/>
          <p:nvPr/>
        </p:nvSpPr>
        <p:spPr>
          <a:xfrm>
            <a:off x="10896600" y="1746262"/>
            <a:ext cx="856598" cy="74179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6187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8"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sp>
        <p:nvSpPr>
          <p:cNvPr id="12" name="Rectangle 11"/>
          <p:cNvSpPr/>
          <p:nvPr/>
        </p:nvSpPr>
        <p:spPr>
          <a:xfrm>
            <a:off x="2285695" y="1080215"/>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giữa hai nhân vật Quang Trung và Lê Chiêu Thống; giữa quân Tây Sơn và quân Thanh được biểu hiện ra sao? Sự đ</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a:solidFill>
                  <a:srgbClr val="000000"/>
                </a:solidFill>
                <a:latin typeface="+mj-lt"/>
                <a:ea typeface="Microsoft Sans Serif" panose="020B0604020202020204" pitchFamily="34" charset="0"/>
              </a:rPr>
              <a:t>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đó đã góp ph</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a:solidFill>
                  <a:srgbClr val="000000"/>
                </a:solidFill>
                <a:latin typeface="+mj-lt"/>
                <a:ea typeface="Microsoft Sans Serif" panose="020B0604020202020204" pitchFamily="34" charset="0"/>
              </a:rPr>
              <a:t>n như thế nào trong việc thể hiện chủ để của đoạn trích?</a:t>
            </a:r>
            <a:endParaRPr lang="en-US" sz="4400" b="1" dirty="0">
              <a:latin typeface="+mj-l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080215"/>
            <a:ext cx="1676095" cy="1676095"/>
          </a:xfrm>
          <a:prstGeom prst="rect">
            <a:avLst/>
          </a:prstGeom>
        </p:spPr>
      </p:pic>
      <p:sp>
        <p:nvSpPr>
          <p:cNvPr id="14" name="Rectangle 13"/>
          <p:cNvSpPr/>
          <p:nvPr/>
        </p:nvSpPr>
        <p:spPr>
          <a:xfrm>
            <a:off x="1980895" y="4067509"/>
            <a:ext cx="15514318" cy="4832092"/>
          </a:xfrm>
          <a:prstGeom prst="rect">
            <a:avLst/>
          </a:prstGeom>
        </p:spPr>
        <p:txBody>
          <a:bodyPr wrap="square">
            <a:spAutoFit/>
          </a:bodyPr>
          <a:lstStyle/>
          <a:p>
            <a:pPr algn="just"/>
            <a:r>
              <a:rPr lang="vi-VN" sz="4400" dirty="0">
                <a:latin typeface="+mj-lt"/>
              </a:rPr>
              <a:t>-	Hình ảnh vua Quang Trung oai phong, mạnh mẽ; giàu tinh thần tự tôn d</a:t>
            </a:r>
            <a:r>
              <a:rPr lang="en-US" sz="4400" dirty="0">
                <a:latin typeface="Times New Roman" panose="02020603050405020304" pitchFamily="18" charset="0"/>
                <a:cs typeface="Times New Roman" panose="02020603050405020304" pitchFamily="18" charset="0"/>
              </a:rPr>
              <a:t>â</a:t>
            </a:r>
            <a:r>
              <a:rPr lang="vi-VN" sz="4400" dirty="0">
                <a:latin typeface="+mj-lt"/>
              </a:rPr>
              <a:t>n tộc, xông pha trận mạc làm nức lòng quân sĩ, tạo ni</a:t>
            </a:r>
            <a:r>
              <a:rPr lang="en-US" sz="4400" dirty="0">
                <a:latin typeface="Times New Roman" panose="02020603050405020304" pitchFamily="18" charset="0"/>
                <a:cs typeface="Times New Roman" panose="02020603050405020304" pitchFamily="18" charset="0"/>
              </a:rPr>
              <a:t>ề</a:t>
            </a:r>
            <a:r>
              <a:rPr lang="vi-VN" sz="4400" dirty="0">
                <a:latin typeface="+mj-lt"/>
              </a:rPr>
              <a:t>m tin quyết chiến, quyết thắng. Ngược lại, Lê Chiêu Thống hiện ra là kẻ hèn nhát, vi sự sống của bản thân mà sẵn sàng bán nước. Hình ảnh đội quân Tây Sơn dũng mãnh, trên dưới một lòng, chiến đấu xả thân vì nghiệp lớn, sức mạnh vô địch, chiến thắng vang dội, đối lập với quân Thanh thất bại nhục nhã, giẫm đạp lên nhau chạy trốn,...</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8063" flipH="1">
            <a:off x="-1374717" y="8516790"/>
            <a:ext cx="3001045" cy="2529807"/>
          </a:xfrm>
          <a:prstGeom prst="rect">
            <a:avLst/>
          </a:prstGeom>
        </p:spPr>
      </p:pic>
    </p:spTree>
    <p:extLst>
      <p:ext uri="{BB962C8B-B14F-4D97-AF65-F5344CB8AC3E}">
        <p14:creationId xmlns:p14="http://schemas.microsoft.com/office/powerpoint/2010/main" val="24930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080215"/>
            <a:ext cx="1676095" cy="1676095"/>
          </a:xfrm>
          <a:prstGeom prst="rect">
            <a:avLst/>
          </a:prstGeom>
        </p:spPr>
      </p:pic>
      <p:sp>
        <p:nvSpPr>
          <p:cNvPr id="14" name="Rectangle 13"/>
          <p:cNvSpPr/>
          <p:nvPr/>
        </p:nvSpPr>
        <p:spPr>
          <a:xfrm>
            <a:off x="1980895" y="4067509"/>
            <a:ext cx="15514318" cy="4154984"/>
          </a:xfrm>
          <a:prstGeom prst="rect">
            <a:avLst/>
          </a:prstGeom>
        </p:spPr>
        <p:txBody>
          <a:bodyPr wrap="square">
            <a:spAutoFit/>
          </a:bodyPr>
          <a:lstStyle/>
          <a:p>
            <a:pPr algn="just"/>
            <a:r>
              <a:rPr lang="vi-VN" sz="4400" dirty="0">
                <a:latin typeface="+mj-lt"/>
              </a:rPr>
              <a:t>-	Sự đối lập đó đã góp phần quan trọng giúp tác giả nhấn mạnh, tô đậm, làm nổi bật chủ đ</a:t>
            </a:r>
            <a:r>
              <a:rPr lang="en-US" sz="4400" dirty="0">
                <a:latin typeface="Times New Roman" panose="02020603050405020304" pitchFamily="18" charset="0"/>
                <a:cs typeface="Times New Roman" panose="02020603050405020304" pitchFamily="18" charset="0"/>
              </a:rPr>
              <a:t>ề</a:t>
            </a:r>
            <a:r>
              <a:rPr lang="vi-VN" sz="4400" dirty="0">
                <a:latin typeface="+mj-lt"/>
              </a:rPr>
              <a:t> của đoạn trích. Với quan điểm lịch sử đúng đắn và niềm tự hào dần tộc, các tác giả đã ca ngợi người anh hùng dân tộc Nguyễn Huệ với chiến công thần tốc đại phá quân Thanh, đồng thời phê phán, tố cáo những kẻ cướp nước và bán nước.</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8063" flipH="1">
            <a:off x="-1374717" y="8516790"/>
            <a:ext cx="3001045" cy="2529807"/>
          </a:xfrm>
          <a:prstGeom prst="rect">
            <a:avLst/>
          </a:prstGeom>
        </p:spPr>
      </p:pic>
      <p:sp>
        <p:nvSpPr>
          <p:cNvPr id="7" name="Rectangle 6"/>
          <p:cNvSpPr/>
          <p:nvPr/>
        </p:nvSpPr>
        <p:spPr>
          <a:xfrm>
            <a:off x="2285695" y="1080215"/>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giữa hai nhân vật Quang Trung và Lê Chiêu Thống; giữa quân Tây Sơn và quân Thanh được biểu hiện ra sao? Sự đ</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a:solidFill>
                  <a:srgbClr val="000000"/>
                </a:solidFill>
                <a:latin typeface="+mj-lt"/>
                <a:ea typeface="Microsoft Sans Serif" panose="020B0604020202020204" pitchFamily="34" charset="0"/>
              </a:rPr>
              <a:t>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đó đã góp ph</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a:solidFill>
                  <a:srgbClr val="000000"/>
                </a:solidFill>
                <a:latin typeface="+mj-lt"/>
                <a:ea typeface="Microsoft Sans Serif" panose="020B0604020202020204" pitchFamily="34" charset="0"/>
              </a:rPr>
              <a:t>n như thế nào trong việc thể hiện chủ để của đoạn trích?</a:t>
            </a:r>
            <a:endParaRPr lang="en-US" sz="4400" b="1" dirty="0">
              <a:latin typeface="+mj-lt"/>
            </a:endParaRPr>
          </a:p>
        </p:txBody>
      </p:sp>
    </p:spTree>
    <p:extLst>
      <p:ext uri="{BB962C8B-B14F-4D97-AF65-F5344CB8AC3E}">
        <p14:creationId xmlns:p14="http://schemas.microsoft.com/office/powerpoint/2010/main" val="151396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34200" y="0"/>
            <a:ext cx="13716000" cy="10287000"/>
          </a:xfrm>
          <a:prstGeom prst="rect">
            <a:avLst/>
          </a:prstGeom>
        </p:spPr>
      </p:pic>
      <p:pic>
        <p:nvPicPr>
          <p:cNvPr id="12" name="Picture 3"/>
          <p:cNvPicPr>
            <a:picLocks noChangeAspect="1"/>
          </p:cNvPicPr>
          <p:nvPr/>
        </p:nvPicPr>
        <p:blipFill>
          <a:blip r:embed="rId4"/>
          <a:srcRect t="13611" b="12645"/>
          <a:stretch>
            <a:fillRect/>
          </a:stretch>
        </p:blipFill>
        <p:spPr>
          <a:xfrm rot="10800000">
            <a:off x="980457" y="-5038171"/>
            <a:ext cx="10287000" cy="15325171"/>
          </a:xfrm>
          <a:prstGeom prst="rect">
            <a:avLst/>
          </a:prstGeom>
        </p:spPr>
      </p:pic>
      <p:pic>
        <p:nvPicPr>
          <p:cNvPr id="8" name="Picture 7"/>
          <p:cNvPicPr>
            <a:picLocks noChangeAspect="1"/>
          </p:cNvPicPr>
          <p:nvPr/>
        </p:nvPicPr>
        <p:blipFill>
          <a:blip r:embed="rId5"/>
          <a:stretch>
            <a:fillRect/>
          </a:stretch>
        </p:blipFill>
        <p:spPr>
          <a:xfrm>
            <a:off x="-1243956" y="2171700"/>
            <a:ext cx="11479763" cy="4444369"/>
          </a:xfrm>
          <a:prstGeom prst="rect">
            <a:avLst/>
          </a:prstGeom>
        </p:spPr>
      </p:pic>
    </p:spTree>
    <p:extLst>
      <p:ext uri="{BB962C8B-B14F-4D97-AF65-F5344CB8AC3E}">
        <p14:creationId xmlns:p14="http://schemas.microsoft.com/office/powerpoint/2010/main" val="1750130643"/>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371600" y="0"/>
            <a:ext cx="18288000" cy="10287000"/>
          </a:xfrm>
          <a:prstGeom prst="rect">
            <a:avLst/>
          </a:prstGeom>
        </p:spPr>
      </p:pic>
      <p:sp>
        <p:nvSpPr>
          <p:cNvPr id="3" name="Freeform 3"/>
          <p:cNvSpPr/>
          <p:nvPr/>
        </p:nvSpPr>
        <p:spPr>
          <a:xfrm>
            <a:off x="914400" y="8763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sp>
      <p:sp>
        <p:nvSpPr>
          <p:cNvPr id="4" name="Rectangle 3"/>
          <p:cNvSpPr/>
          <p:nvPr/>
        </p:nvSpPr>
        <p:spPr>
          <a:xfrm>
            <a:off x="2514600" y="1104900"/>
            <a:ext cx="4467726" cy="769441"/>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263316" y="1981200"/>
            <a:ext cx="6280484" cy="6186309"/>
          </a:xfrm>
          <a:prstGeom prst="rect">
            <a:avLst/>
          </a:prstGeom>
        </p:spPr>
        <p:txBody>
          <a:bodyPr wrap="square">
            <a:spAutoFit/>
          </a:bodyPr>
          <a:lstStyle/>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a:t>
            </a: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6" name="Freeform 3"/>
          <p:cNvSpPr/>
          <p:nvPr/>
        </p:nvSpPr>
        <p:spPr>
          <a:xfrm>
            <a:off x="9372600" y="21717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sp>
      <p:sp>
        <p:nvSpPr>
          <p:cNvPr id="7" name="Rectangle 6"/>
          <p:cNvSpPr/>
          <p:nvPr/>
        </p:nvSpPr>
        <p:spPr>
          <a:xfrm>
            <a:off x="10972800" y="2400300"/>
            <a:ext cx="4467726" cy="769441"/>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endParaRPr lang="vi-VN" sz="4400" b="1" dirty="0">
              <a:latin typeface="Times New Roman" panose="02020603050405020304" pitchFamily="18" charset="0"/>
              <a:cs typeface="Times New Roman" panose="02020603050405020304" pitchFamily="18" charset="0"/>
            </a:endParaRPr>
          </a:p>
        </p:txBody>
      </p:sp>
      <p:sp>
        <p:nvSpPr>
          <p:cNvPr id="8" name="Rectangle 7"/>
          <p:cNvSpPr/>
          <p:nvPr/>
        </p:nvSpPr>
        <p:spPr>
          <a:xfrm>
            <a:off x="9721516" y="3276600"/>
            <a:ext cx="6280484" cy="5509200"/>
          </a:xfrm>
          <a:prstGeom prst="rect">
            <a:avLst/>
          </a:prstGeom>
        </p:spPr>
        <p:txBody>
          <a:bodyPr wrap="square">
            <a:spAutoFit/>
          </a:bodyPr>
          <a:lstStyle/>
          <a:p>
            <a:pPr lvl="0" algn="just"/>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bại</a:t>
            </a:r>
            <a:r>
              <a:rPr lang="en-US" sz="4400" dirty="0">
                <a:latin typeface="Times New Roman" panose="02020603050405020304" pitchFamily="18" charset="0"/>
                <a:cs typeface="Times New Roman" panose="02020603050405020304" pitchFamily="18" charset="0"/>
              </a:rPr>
              <a:t> ê </a:t>
            </a:r>
            <a:r>
              <a:rPr lang="en-US" sz="4400" dirty="0" err="1">
                <a:latin typeface="Times New Roman" panose="02020603050405020304" pitchFamily="18" charset="0"/>
                <a:cs typeface="Times New Roman" panose="02020603050405020304" pitchFamily="18" charset="0"/>
              </a:rPr>
              <a:t>chề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08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270" b="4270"/>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3611" b="12645"/>
          <a:stretch>
            <a:fillRect/>
          </a:stretch>
        </p:blipFill>
        <p:spPr>
          <a:xfrm rot="5400000">
            <a:off x="3899432" y="-2519085"/>
            <a:ext cx="10287000" cy="1532517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64968" y="-492142"/>
            <a:ext cx="12138779" cy="663608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74915" y="43650"/>
            <a:ext cx="12138779" cy="6636085"/>
          </a:xfrm>
          <a:prstGeom prst="rect">
            <a:avLst/>
          </a:prstGeom>
        </p:spPr>
      </p:pic>
      <p:pic>
        <p:nvPicPr>
          <p:cNvPr id="6" name="Picture 6"/>
          <p:cNvPicPr>
            <a:picLocks noChangeAspect="1"/>
          </p:cNvPicPr>
          <p:nvPr/>
        </p:nvPicPr>
        <p:blipFill>
          <a:blip r:embed="rId4"/>
          <a:srcRect l="26315" r="26315"/>
          <a:stretch>
            <a:fillRect/>
          </a:stretch>
        </p:blipFill>
        <p:spPr>
          <a:xfrm rot="-5400000">
            <a:off x="7370104" y="-6358999"/>
            <a:ext cx="4073652" cy="173736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49612" y="4604176"/>
            <a:ext cx="7315200" cy="64008"/>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49612" y="5493856"/>
            <a:ext cx="7315200" cy="64008"/>
          </a:xfrm>
          <a:prstGeom prst="rect">
            <a:avLst/>
          </a:prstGeom>
        </p:spPr>
      </p:pic>
      <p:pic>
        <p:nvPicPr>
          <p:cNvPr id="15" name="Picture 14"/>
          <p:cNvPicPr>
            <a:picLocks noChangeAspect="1"/>
          </p:cNvPicPr>
          <p:nvPr/>
        </p:nvPicPr>
        <p:blipFill>
          <a:blip r:embed="rId9"/>
          <a:stretch>
            <a:fillRect/>
          </a:stretch>
        </p:blipFill>
        <p:spPr>
          <a:xfrm>
            <a:off x="1491766" y="646638"/>
            <a:ext cx="15485182" cy="76755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3" name="Picture 13"/>
          <p:cNvPicPr>
            <a:picLocks noChangeAspect="1"/>
          </p:cNvPicPr>
          <p:nvPr/>
        </p:nvPicPr>
        <p:blipFill>
          <a:blip r:embed="rId4"/>
          <a:srcRect/>
          <a:stretch>
            <a:fillRect/>
          </a:stretch>
        </p:blipFill>
        <p:spPr>
          <a:xfrm rot="-443034">
            <a:off x="-1042513" y="-885109"/>
            <a:ext cx="6124388" cy="2181813"/>
          </a:xfrm>
          <a:prstGeom prst="rect">
            <a:avLst/>
          </a:prstGeom>
        </p:spPr>
      </p:pic>
      <p:grpSp>
        <p:nvGrpSpPr>
          <p:cNvPr id="4" name="Group 3"/>
          <p:cNvGrpSpPr/>
          <p:nvPr/>
        </p:nvGrpSpPr>
        <p:grpSpPr>
          <a:xfrm>
            <a:off x="-914400" y="-1269607"/>
            <a:ext cx="16459200" cy="15325171"/>
            <a:chOff x="-914400" y="-1269607"/>
            <a:chExt cx="16459200" cy="15325171"/>
          </a:xfrm>
        </p:grpSpPr>
        <p:pic>
          <p:nvPicPr>
            <p:cNvPr id="2050" name="Picture 2" descr="Top 10 Bài văn phân tích tác phẩm &quot;Hoàng Lê nhất thống chí&quot; của Ngô Gia Văn  Phái - toplist.vn"/>
            <p:cNvPicPr>
              <a:picLocks noChangeAspect="1" noChangeArrowheads="1"/>
            </p:cNvPicPr>
            <p:nvPr/>
          </p:nvPicPr>
          <p:blipFill rotWithShape="1">
            <a:blip r:embed="rId5">
              <a:extLst>
                <a:ext uri="{28A0092B-C50C-407E-A947-70E740481C1C}">
                  <a14:useLocalDpi xmlns:a14="http://schemas.microsoft.com/office/drawing/2010/main" val="0"/>
                </a:ext>
              </a:extLst>
            </a:blip>
            <a:srcRect l="36296"/>
            <a:stretch/>
          </p:blipFill>
          <p:spPr bwMode="auto">
            <a:xfrm>
              <a:off x="-914400" y="0"/>
              <a:ext cx="13106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a:srcRect t="13611" b="12645"/>
            <a:stretch>
              <a:fillRect/>
            </a:stretch>
          </p:blipFill>
          <p:spPr>
            <a:xfrm rot="10800000">
              <a:off x="5257800" y="-1269607"/>
              <a:ext cx="10287000" cy="15325171"/>
            </a:xfrm>
            <a:prstGeom prst="rect">
              <a:avLst/>
            </a:prstGeom>
          </p:spPr>
        </p:pic>
      </p:grpSp>
      <p:pic>
        <p:nvPicPr>
          <p:cNvPr id="8" name="Picture 7"/>
          <p:cNvPicPr>
            <a:picLocks noChangeAspect="1"/>
          </p:cNvPicPr>
          <p:nvPr/>
        </p:nvPicPr>
        <p:blipFill>
          <a:blip r:embed="rId7"/>
          <a:stretch>
            <a:fillRect/>
          </a:stretch>
        </p:blipFill>
        <p:spPr>
          <a:xfrm>
            <a:off x="7543800" y="2074066"/>
            <a:ext cx="11479763" cy="4444369"/>
          </a:xfrm>
          <a:prstGeom prst="rect">
            <a:avLst/>
          </a:prstGeom>
        </p:spPr>
      </p:pic>
      <p:grpSp>
        <p:nvGrpSpPr>
          <p:cNvPr id="10" name="Group 7"/>
          <p:cNvGrpSpPr/>
          <p:nvPr/>
        </p:nvGrpSpPr>
        <p:grpSpPr>
          <a:xfrm>
            <a:off x="8977060" y="4272636"/>
            <a:ext cx="8613241" cy="1941891"/>
            <a:chOff x="0" y="2256205"/>
            <a:chExt cx="11484321" cy="2589188"/>
          </a:xfrm>
        </p:grpSpPr>
        <p:sp>
          <p:nvSpPr>
            <p:cNvPr id="11"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2"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spTree>
    <p:extLst>
      <p:ext uri="{BB962C8B-B14F-4D97-AF65-F5344CB8AC3E}">
        <p14:creationId xmlns:p14="http://schemas.microsoft.com/office/powerpoint/2010/main" val="3782074773"/>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2" name="Picture 1"/>
          <p:cNvPicPr>
            <a:picLocks noChangeAspect="1"/>
          </p:cNvPicPr>
          <p:nvPr/>
        </p:nvPicPr>
        <p:blipFill rotWithShape="1">
          <a:blip r:embed="rId5"/>
          <a:srcRect l="30674" r="30673"/>
          <a:stretch/>
        </p:blipFill>
        <p:spPr>
          <a:xfrm>
            <a:off x="457200" y="45027"/>
            <a:ext cx="7010400" cy="10196945"/>
          </a:xfrm>
          <a:prstGeom prst="rect">
            <a:avLst/>
          </a:prstGeom>
        </p:spPr>
      </p:pic>
      <p:sp>
        <p:nvSpPr>
          <p:cNvPr id="5" name="Rectangle 4"/>
          <p:cNvSpPr/>
          <p:nvPr/>
        </p:nvSpPr>
        <p:spPr>
          <a:xfrm>
            <a:off x="7772400" y="2388899"/>
            <a:ext cx="9144000" cy="4832092"/>
          </a:xfrm>
          <a:prstGeom prst="rect">
            <a:avLst/>
          </a:prstGeom>
        </p:spPr>
        <p:txBody>
          <a:bodyPr>
            <a:spAutoFit/>
          </a:bodyPr>
          <a:lstStyle/>
          <a:p>
            <a:pPr algn="just"/>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 </a:t>
            </a:r>
            <a:r>
              <a:rPr lang="vi-VN" sz="4400" i="1" dirty="0">
                <a:latin typeface="Times New Roman" panose="02020603050405020304" pitchFamily="18" charset="0"/>
                <a:cs typeface="Times New Roman" panose="02020603050405020304" pitchFamily="18" charset="0"/>
              </a:rPr>
              <a:t>Trong những chi tiết đặc sắc của đoạn trích, em ấn tượng nhất với chi tiết nào? Vì sao em ấn tượng nhất với chi tiết đó? Chi tiết đó thể hiện vai trò gì trong đoạn trích (khắc hoạ tính cách nhân vật, thể hiện quan điểm của tác giả, tác động tới người đọc,...)?</a:t>
            </a:r>
            <a:endParaRPr 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016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220" r="8862" b="2866"/>
          <a:stretch/>
        </p:blipFill>
        <p:spPr>
          <a:xfrm>
            <a:off x="0" y="-1"/>
            <a:ext cx="18288000" cy="10287002"/>
          </a:xfrm>
          <a:prstGeom prst="rect">
            <a:avLst/>
          </a:prstGeom>
        </p:spPr>
      </p:pic>
      <p:pic>
        <p:nvPicPr>
          <p:cNvPr id="3"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0631" y="2540444"/>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130937" y="4685064"/>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02519" y="3141678"/>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
        <p:nvSpPr>
          <p:cNvPr id="6" name="TextBox 5"/>
          <p:cNvSpPr txBox="1"/>
          <p:nvPr/>
        </p:nvSpPr>
        <p:spPr>
          <a:xfrm>
            <a:off x="758427" y="3031367"/>
            <a:ext cx="16517070" cy="2739211"/>
          </a:xfrm>
          <a:prstGeom prst="rect">
            <a:avLst/>
          </a:prstGeom>
          <a:noFill/>
        </p:spPr>
        <p:txBody>
          <a:bodyPr wrap="square" rtlCol="0">
            <a:spAutoFit/>
          </a:bodyPr>
          <a:lstStyle/>
          <a:p>
            <a:pPr algn="ctr"/>
            <a:r>
              <a:rPr lang="en-US" sz="17200" dirty="0" err="1">
                <a:solidFill>
                  <a:schemeClr val="bg1"/>
                </a:solidFill>
                <a:latin typeface="Times New Roman" panose="02020603050405020304" pitchFamily="18" charset="0"/>
                <a:cs typeface="Times New Roman" panose="02020603050405020304" pitchFamily="18" charset="0"/>
              </a:rPr>
              <a:t>FINdING</a:t>
            </a:r>
            <a:r>
              <a:rPr lang="en-US" sz="17200" dirty="0">
                <a:solidFill>
                  <a:schemeClr val="bg1"/>
                </a:solidFill>
                <a:latin typeface="Times New Roman" panose="02020603050405020304" pitchFamily="18" charset="0"/>
                <a:cs typeface="Times New Roman" panose="02020603050405020304" pitchFamily="18" charset="0"/>
              </a:rPr>
              <a:t> NEMO</a:t>
            </a:r>
          </a:p>
        </p:txBody>
      </p:sp>
    </p:spTree>
    <p:extLst>
      <p:ext uri="{BB962C8B-B14F-4D97-AF65-F5344CB8AC3E}">
        <p14:creationId xmlns:p14="http://schemas.microsoft.com/office/powerpoint/2010/main" val="180137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5"/>
          <a:stretch>
            <a:fillRect/>
          </a:stretch>
        </p:blipFill>
        <p:spPr>
          <a:xfrm>
            <a:off x="0" y="-1231938"/>
            <a:ext cx="19999662" cy="11933955"/>
          </a:xfrm>
          <a:prstGeom prst="rect">
            <a:avLst/>
          </a:prstGeom>
        </p:spPr>
      </p:pic>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7062" y="3815194"/>
            <a:ext cx="1193393" cy="1353545"/>
          </a:xfrm>
          <a:prstGeom prst="rect">
            <a:avLst/>
          </a:prstGeom>
        </p:spPr>
      </p:pic>
      <p:pic>
        <p:nvPicPr>
          <p:cNvPr id="51"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169" y="3171815"/>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985966" y="4376868"/>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8">
            <a:clrChange>
              <a:clrFrom>
                <a:srgbClr val="FFFFFF"/>
              </a:clrFrom>
              <a:clrTo>
                <a:srgbClr val="FFFFFF">
                  <a:alpha val="0"/>
                </a:srgbClr>
              </a:clrTo>
            </a:clrChange>
          </a:blip>
          <a:stretch>
            <a:fillRect/>
          </a:stretch>
        </p:blipFill>
        <p:spPr>
          <a:xfrm>
            <a:off x="3744638" y="1980247"/>
            <a:ext cx="2394384" cy="1956431"/>
          </a:xfrm>
          <a:prstGeom prst="rect">
            <a:avLst/>
          </a:prstGeom>
        </p:spPr>
      </p:pic>
      <p:pic>
        <p:nvPicPr>
          <p:cNvPr id="54" name="Picture 53"/>
          <p:cNvPicPr>
            <a:picLocks noChangeAspect="1"/>
          </p:cNvPicPr>
          <p:nvPr/>
        </p:nvPicPr>
        <p:blipFill>
          <a:blip r:embed="rId8">
            <a:clrChange>
              <a:clrFrom>
                <a:srgbClr val="FFFFFF"/>
              </a:clrFrom>
              <a:clrTo>
                <a:srgbClr val="FFFFFF">
                  <a:alpha val="0"/>
                </a:srgbClr>
              </a:clrTo>
            </a:clrChange>
          </a:blip>
          <a:stretch>
            <a:fillRect/>
          </a:stretch>
        </p:blipFill>
        <p:spPr>
          <a:xfrm>
            <a:off x="8245560" y="4460008"/>
            <a:ext cx="1912029" cy="1562303"/>
          </a:xfrm>
          <a:prstGeom prst="rect">
            <a:avLst/>
          </a:prstGeom>
        </p:spPr>
      </p:pic>
      <p:pic>
        <p:nvPicPr>
          <p:cNvPr id="55" name="Picture 54"/>
          <p:cNvPicPr>
            <a:picLocks noChangeAspect="1"/>
          </p:cNvPicPr>
          <p:nvPr/>
        </p:nvPicPr>
        <p:blipFill>
          <a:blip r:embed="rId8">
            <a:clrChange>
              <a:clrFrom>
                <a:srgbClr val="FFFFFF"/>
              </a:clrFrom>
              <a:clrTo>
                <a:srgbClr val="FFFFFF">
                  <a:alpha val="0"/>
                </a:srgbClr>
              </a:clrTo>
            </a:clrChange>
          </a:blip>
          <a:stretch>
            <a:fillRect/>
          </a:stretch>
        </p:blipFill>
        <p:spPr>
          <a:xfrm>
            <a:off x="4110293" y="3784951"/>
            <a:ext cx="1730570" cy="1414034"/>
          </a:xfrm>
          <a:prstGeom prst="rect">
            <a:avLst/>
          </a:prstGeom>
        </p:spPr>
      </p:pic>
      <p:pic>
        <p:nvPicPr>
          <p:cNvPr id="56" name="Picture 55"/>
          <p:cNvPicPr>
            <a:picLocks noChangeAspect="1"/>
          </p:cNvPicPr>
          <p:nvPr/>
        </p:nvPicPr>
        <p:blipFill>
          <a:blip r:embed="rId8">
            <a:clrChange>
              <a:clrFrom>
                <a:srgbClr val="FFFFFF"/>
              </a:clrFrom>
              <a:clrTo>
                <a:srgbClr val="FFFFFF">
                  <a:alpha val="0"/>
                </a:srgbClr>
              </a:clrTo>
            </a:clrChange>
          </a:blip>
          <a:stretch>
            <a:fillRect/>
          </a:stretch>
        </p:blipFill>
        <p:spPr>
          <a:xfrm>
            <a:off x="8394042" y="2757757"/>
            <a:ext cx="2144736" cy="1752446"/>
          </a:xfrm>
          <a:prstGeom prst="rect">
            <a:avLst/>
          </a:prstGeom>
        </p:spPr>
      </p:pic>
      <p:pic>
        <p:nvPicPr>
          <p:cNvPr id="57" name="Picture 56"/>
          <p:cNvPicPr>
            <a:picLocks noChangeAspect="1"/>
          </p:cNvPicPr>
          <p:nvPr/>
        </p:nvPicPr>
        <p:blipFill>
          <a:blip r:embed="rId8">
            <a:clrChange>
              <a:clrFrom>
                <a:srgbClr val="FFFFFF"/>
              </a:clrFrom>
              <a:clrTo>
                <a:srgbClr val="FFFFFF">
                  <a:alpha val="0"/>
                </a:srgbClr>
              </a:clrTo>
            </a:clrChange>
          </a:blip>
          <a:stretch>
            <a:fillRect/>
          </a:stretch>
        </p:blipFill>
        <p:spPr>
          <a:xfrm rot="2350481">
            <a:off x="10515478" y="5489756"/>
            <a:ext cx="2545034" cy="2079525"/>
          </a:xfrm>
          <a:prstGeom prst="rect">
            <a:avLst/>
          </a:prstGeom>
        </p:spPr>
      </p:pic>
      <p:pic>
        <p:nvPicPr>
          <p:cNvPr id="58" name="Picture 57"/>
          <p:cNvPicPr>
            <a:picLocks noChangeAspect="1"/>
          </p:cNvPicPr>
          <p:nvPr/>
        </p:nvPicPr>
        <p:blipFill>
          <a:blip r:embed="rId8">
            <a:clrChange>
              <a:clrFrom>
                <a:srgbClr val="FFFFFF"/>
              </a:clrFrom>
              <a:clrTo>
                <a:srgbClr val="FFFFFF">
                  <a:alpha val="0"/>
                </a:srgbClr>
              </a:clrTo>
            </a:clrChange>
          </a:blip>
          <a:stretch>
            <a:fillRect/>
          </a:stretch>
        </p:blipFill>
        <p:spPr>
          <a:xfrm>
            <a:off x="5911669" y="3288566"/>
            <a:ext cx="2470847" cy="2018907"/>
          </a:xfrm>
          <a:prstGeom prst="rect">
            <a:avLst/>
          </a:prstGeom>
        </p:spPr>
      </p:pic>
      <p:pic>
        <p:nvPicPr>
          <p:cNvPr id="59" name="Picture 58"/>
          <p:cNvPicPr>
            <a:picLocks noChangeAspect="1"/>
          </p:cNvPicPr>
          <p:nvPr/>
        </p:nvPicPr>
        <p:blipFill>
          <a:blip r:embed="rId8">
            <a:clrChange>
              <a:clrFrom>
                <a:srgbClr val="FFFFFF"/>
              </a:clrFrom>
              <a:clrTo>
                <a:srgbClr val="FFFFFF">
                  <a:alpha val="0"/>
                </a:srgbClr>
              </a:clrTo>
            </a:clrChange>
          </a:blip>
          <a:stretch>
            <a:fillRect/>
          </a:stretch>
        </p:blipFill>
        <p:spPr>
          <a:xfrm>
            <a:off x="6461589" y="2098886"/>
            <a:ext cx="1656540" cy="1353545"/>
          </a:xfrm>
          <a:prstGeom prst="rect">
            <a:avLst/>
          </a:prstGeom>
        </p:spPr>
      </p:pic>
      <p:pic>
        <p:nvPicPr>
          <p:cNvPr id="60" name="Picture 59"/>
          <p:cNvPicPr>
            <a:picLocks noChangeAspect="1"/>
          </p:cNvPicPr>
          <p:nvPr/>
        </p:nvPicPr>
        <p:blipFill>
          <a:blip r:embed="rId8">
            <a:clrChange>
              <a:clrFrom>
                <a:srgbClr val="FFFFFF"/>
              </a:clrFrom>
              <a:clrTo>
                <a:srgbClr val="FFFFFF">
                  <a:alpha val="0"/>
                </a:srgbClr>
              </a:clrTo>
            </a:clrChange>
          </a:blip>
          <a:stretch>
            <a:fillRect/>
          </a:stretch>
        </p:blipFill>
        <p:spPr>
          <a:xfrm rot="2350481">
            <a:off x="10942342" y="3891857"/>
            <a:ext cx="1923980" cy="1572068"/>
          </a:xfrm>
          <a:prstGeom prst="rect">
            <a:avLst/>
          </a:prstGeom>
        </p:spPr>
      </p:pic>
      <p:pic>
        <p:nvPicPr>
          <p:cNvPr id="61" name="Picture 60"/>
          <p:cNvPicPr>
            <a:picLocks noChangeAspect="1"/>
          </p:cNvPicPr>
          <p:nvPr/>
        </p:nvPicPr>
        <p:blipFill>
          <a:blip r:embed="rId8">
            <a:clrChange>
              <a:clrFrom>
                <a:srgbClr val="FFFFFF"/>
              </a:clrFrom>
              <a:clrTo>
                <a:srgbClr val="FFFFFF">
                  <a:alpha val="0"/>
                </a:srgbClr>
              </a:clrTo>
            </a:clrChange>
          </a:blip>
          <a:stretch>
            <a:fillRect/>
          </a:stretch>
        </p:blipFill>
        <p:spPr>
          <a:xfrm rot="5400000">
            <a:off x="12399972" y="5206853"/>
            <a:ext cx="3173415" cy="1780113"/>
          </a:xfrm>
          <a:prstGeom prst="rect">
            <a:avLst/>
          </a:prstGeom>
        </p:spPr>
      </p:pic>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3944" y="2673830"/>
            <a:ext cx="1193393" cy="1353545"/>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6258" y="3702092"/>
            <a:ext cx="1193393" cy="1353545"/>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4013" y="5103416"/>
            <a:ext cx="1193393" cy="1353545"/>
          </a:xfrm>
          <a:prstGeom prst="rect">
            <a:avLst/>
          </a:prstGeom>
        </p:spPr>
      </p:pic>
      <p:pic>
        <p:nvPicPr>
          <p:cNvPr id="66" name="Pictur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3225" y="5589781"/>
            <a:ext cx="1193393" cy="1353545"/>
          </a:xfrm>
          <a:prstGeom prst="rect">
            <a:avLst/>
          </a:prstGeom>
        </p:spPr>
      </p:pic>
      <p:pic>
        <p:nvPicPr>
          <p:cNvPr id="68" name="Picture 67">
            <a:hlinkClick r:id="rId9" action="ppaction://hlinksldjump"/>
          </p:cNvPr>
          <p:cNvPicPr>
            <a:picLocks noChangeAspect="1"/>
          </p:cNvPicPr>
          <p:nvPr/>
        </p:nvPicPr>
        <p:blipFill>
          <a:blip r:embed="rId10">
            <a:clrChange>
              <a:clrFrom>
                <a:srgbClr val="C3C3C3"/>
              </a:clrFrom>
              <a:clrTo>
                <a:srgbClr val="C3C3C3">
                  <a:alpha val="0"/>
                </a:srgbClr>
              </a:clrTo>
            </a:clrChange>
          </a:blip>
          <a:stretch>
            <a:fillRect/>
          </a:stretch>
        </p:blipFill>
        <p:spPr>
          <a:xfrm>
            <a:off x="264872" y="243885"/>
            <a:ext cx="1277388" cy="1232742"/>
          </a:xfrm>
          <a:prstGeom prst="rect">
            <a:avLst/>
          </a:prstGeom>
        </p:spPr>
      </p:pic>
      <p:pic>
        <p:nvPicPr>
          <p:cNvPr id="69" name="Picture 68">
            <a:hlinkClick r:id="rId11" action="ppaction://hlinksldjump"/>
          </p:cNvPr>
          <p:cNvPicPr>
            <a:picLocks noChangeAspect="1"/>
          </p:cNvPicPr>
          <p:nvPr/>
        </p:nvPicPr>
        <p:blipFill>
          <a:blip r:embed="rId12">
            <a:clrChange>
              <a:clrFrom>
                <a:srgbClr val="C3C3C3"/>
              </a:clrFrom>
              <a:clrTo>
                <a:srgbClr val="C3C3C3">
                  <a:alpha val="0"/>
                </a:srgbClr>
              </a:clrTo>
            </a:clrChange>
          </a:blip>
          <a:stretch>
            <a:fillRect/>
          </a:stretch>
        </p:blipFill>
        <p:spPr>
          <a:xfrm>
            <a:off x="1428118" y="135676"/>
            <a:ext cx="1340951" cy="1340951"/>
          </a:xfrm>
          <a:prstGeom prst="rect">
            <a:avLst/>
          </a:prstGeom>
        </p:spPr>
      </p:pic>
      <p:pic>
        <p:nvPicPr>
          <p:cNvPr id="70" name="Picture 69">
            <a:hlinkClick r:id="rId13" action="ppaction://hlinksldjump"/>
          </p:cNvPr>
          <p:cNvPicPr>
            <a:picLocks noChangeAspect="1"/>
          </p:cNvPicPr>
          <p:nvPr/>
        </p:nvPicPr>
        <p:blipFill>
          <a:blip r:embed="rId14">
            <a:clrChange>
              <a:clrFrom>
                <a:srgbClr val="C3C3C3"/>
              </a:clrFrom>
              <a:clrTo>
                <a:srgbClr val="C3C3C3">
                  <a:alpha val="0"/>
                </a:srgbClr>
              </a:clrTo>
            </a:clrChange>
          </a:blip>
          <a:stretch>
            <a:fillRect/>
          </a:stretch>
        </p:blipFill>
        <p:spPr>
          <a:xfrm>
            <a:off x="2654925" y="193788"/>
            <a:ext cx="1313322" cy="1282839"/>
          </a:xfrm>
          <a:prstGeom prst="rect">
            <a:avLst/>
          </a:prstGeom>
        </p:spPr>
      </p:pic>
      <p:pic>
        <p:nvPicPr>
          <p:cNvPr id="71" name="Picture 70">
            <a:hlinkClick r:id="rId15" action="ppaction://hlinksldjump"/>
          </p:cNvPr>
          <p:cNvPicPr>
            <a:picLocks noChangeAspect="1"/>
          </p:cNvPicPr>
          <p:nvPr/>
        </p:nvPicPr>
        <p:blipFill>
          <a:blip r:embed="rId16">
            <a:clrChange>
              <a:clrFrom>
                <a:srgbClr val="C3C3C3"/>
              </a:clrFrom>
              <a:clrTo>
                <a:srgbClr val="C3C3C3">
                  <a:alpha val="0"/>
                </a:srgbClr>
              </a:clrTo>
            </a:clrChange>
          </a:blip>
          <a:stretch>
            <a:fillRect/>
          </a:stretch>
        </p:blipFill>
        <p:spPr>
          <a:xfrm>
            <a:off x="3854105" y="162111"/>
            <a:ext cx="1346643" cy="1314516"/>
          </a:xfrm>
          <a:prstGeom prst="rect">
            <a:avLst/>
          </a:prstGeom>
        </p:spPr>
      </p:pic>
      <p:pic>
        <p:nvPicPr>
          <p:cNvPr id="72" name="Picture 71">
            <a:hlinkClick r:id="rId17" action="ppaction://hlinksldjump"/>
          </p:cNvPr>
          <p:cNvPicPr>
            <a:picLocks noChangeAspect="1"/>
          </p:cNvPicPr>
          <p:nvPr/>
        </p:nvPicPr>
        <p:blipFill>
          <a:blip r:embed="rId18">
            <a:clrChange>
              <a:clrFrom>
                <a:srgbClr val="C3C3C3"/>
              </a:clrFrom>
              <a:clrTo>
                <a:srgbClr val="C3C3C3">
                  <a:alpha val="0"/>
                </a:srgbClr>
              </a:clrTo>
            </a:clrChange>
          </a:blip>
          <a:stretch>
            <a:fillRect/>
          </a:stretch>
        </p:blipFill>
        <p:spPr>
          <a:xfrm>
            <a:off x="5086604" y="120876"/>
            <a:ext cx="1436040" cy="1332492"/>
          </a:xfrm>
          <a:prstGeom prst="rect">
            <a:avLst/>
          </a:prstGeom>
        </p:spPr>
      </p:pic>
      <p:pic>
        <p:nvPicPr>
          <p:cNvPr id="4" name="Picture 3"/>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4769713" y="1590122"/>
            <a:ext cx="4355375" cy="3887820"/>
          </a:xfrm>
          <a:prstGeom prst="rect">
            <a:avLst/>
          </a:prstGeom>
        </p:spPr>
      </p:pic>
      <p:pic>
        <p:nvPicPr>
          <p:cNvPr id="40" name="Picture 39"/>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7158640" y="2569140"/>
            <a:ext cx="4355375" cy="3887820"/>
          </a:xfrm>
          <a:prstGeom prst="rect">
            <a:avLst/>
          </a:prstGeom>
        </p:spPr>
      </p:pic>
      <p:pic>
        <p:nvPicPr>
          <p:cNvPr id="41" name="Picture 40"/>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9027814" y="3934910"/>
            <a:ext cx="4355375" cy="3887820"/>
          </a:xfrm>
          <a:prstGeom prst="rect">
            <a:avLst/>
          </a:prstGeom>
        </p:spPr>
      </p:pic>
      <p:pic>
        <p:nvPicPr>
          <p:cNvPr id="42" name="Picture 41"/>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11627467" y="4193331"/>
            <a:ext cx="4355375" cy="3887820"/>
          </a:xfrm>
          <a:prstGeom prst="rect">
            <a:avLst/>
          </a:prstGeom>
        </p:spPr>
      </p:pic>
      <p:pic>
        <p:nvPicPr>
          <p:cNvPr id="73" name="Picture 12" descr="Káº¿t quáº£ hÃ¬nh áº£nh cho win text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870097" y="403057"/>
            <a:ext cx="9400715" cy="940071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333033" y="875723"/>
            <a:ext cx="9426410" cy="7792886"/>
          </a:xfrm>
          <a:prstGeom prst="rect">
            <a:avLst/>
          </a:prstGeom>
        </p:spPr>
      </p:pic>
    </p:spTree>
    <p:extLst>
      <p:ext uri="{BB962C8B-B14F-4D97-AF65-F5344CB8AC3E}">
        <p14:creationId xmlns:p14="http://schemas.microsoft.com/office/powerpoint/2010/main" val="91421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3.125E-6 -3.33333E-6 L -3.125E-6 0.00023 C 0.00118 -0.00509 0.00235 -0.01018 0.00352 -0.01504 C 0.00404 -0.01713 0.0043 -0.02014 0.00495 -0.02152 C 0.00547 -0.02314 0.00625 -0.02291 0.00703 -0.02361 C 0.01016 -0.03125 0.00756 -0.02523 0.01016 -0.03009 C 0.01081 -0.03148 0.01146 -0.03356 0.01224 -0.03449 C 0.01394 -0.03634 0.01589 -0.03588 0.01745 -0.03865 C 0.02071 -0.04375 0.01927 -0.04189 0.02201 -0.0449 C 0.02188 -0.04444 0.02123 -0.03148 0.02097 -0.03009 C 0.02071 -0.02824 0.02019 -0.02731 0.01966 -0.02592 C 0.01901 -0.01481 0.01979 -0.02314 0.01797 -0.01504 C 0.01446 0.00023 0.01667 -0.00439 0.01407 -3.33333E-6 C 0.01302 0.00301 0.01211 0.00648 0.01094 0.00834 C 0.00977 0.01019 0.0086 0.00996 0.00756 0.0125 C 0.0069 0.01412 0.00638 0.01574 0.00573 0.01713 C 0.00534 0.01783 0.00482 0.01806 0.00443 0.01922 C 0.00404 0.02037 0.00365 0.02246 0.00313 0.02338 C 0.00222 0.02523 0.00118 0.02523 0.00052 0.02755 C -3.125E-6 0.02894 -0.00039 0.03056 -0.00078 0.03195 C -0.00195 0.03519 -0.00325 0.03704 -0.00429 0.04051 C -0.00521 0.04329 -0.00586 0.04746 -0.0069 0.04908 C -0.00885 0.05209 -0.00781 0.05023 -0.00989 0.05556 C -0.01302 0.07014 -0.01159 0.06505 -0.01393 0.07269 C -0.01419 0.075 -0.01445 0.07709 -0.01471 0.07917 C -0.0151 0.08148 -0.01575 0.08287 -0.01601 0.08542 C -0.01784 0.10139 -0.01471 0.08704 -0.01784 0.10255 C -0.01823 0.1044 -0.01875 0.1051 -0.01914 0.10695 C -0.02018 0.11181 -0.02109 0.1169 -0.02213 0.12199 C -0.02265 0.12408 -0.02317 0.1257 -0.02356 0.12824 C -0.02382 0.13056 -0.02396 0.13287 -0.02435 0.13496 C -0.02474 0.13704 -0.02526 0.13889 -0.02578 0.14121 C -0.02734 0.15232 -0.02721 0.15093 -0.02773 0.16042 C -0.0276 0.19561 -0.0276 0.23056 -0.02734 0.26528 C -0.02734 0.27014 -0.02643 0.28125 -0.02617 0.28473 C -0.02448 0.30232 -0.02461 0.29977 -0.02265 0.31482 C -0.0207 0.32894 -0.02291 0.3132 -0.02044 0.32755 C -0.01849 0.33843 -0.02005 0.33473 -0.01784 0.3382 C -0.0164 0.34375 -0.01601 0.34584 -0.01432 0.34908 C -0.01289 0.35186 -0.01132 0.35301 -0.00989 0.35741 C -0.0095 0.35926 -0.00911 0.36204 -0.00872 0.36412 C -0.00781 0.36713 -0.0069 0.36968 -0.00599 0.37246 L -0.00468 0.37686 C -0.00429 0.37824 -0.0039 0.38033 -0.00338 0.38102 L -0.00078 0.38542 L 0.00052 0.3875 C 0.00091 0.38982 0.00131 0.39236 0.00183 0.39398 C 0.00222 0.39514 0.00274 0.39514 0.00313 0.39607 C 0.00417 0.39838 0.0043 0.39954 0.00495 0.40278 " pathEditMode="relative" rAng="0" ptsTypes="AAAAAAAAAAAAAAAAAAAAAAAAAAAAAAAAAAAAAAAAAAAAAAAAA">
                                      <p:cBhvr>
                                        <p:cTn id="9" dur="2000" fill="hold"/>
                                        <p:tgtEl>
                                          <p:spTgt spid="51"/>
                                        </p:tgtEl>
                                        <p:attrNameLst>
                                          <p:attrName>ppt_x</p:attrName>
                                          <p:attrName>ppt_y</p:attrName>
                                        </p:attrNameLst>
                                      </p:cBhvr>
                                      <p:rCtr x="-286" y="17894"/>
                                    </p:animMotion>
                                  </p:childTnLst>
                                </p:cTn>
                              </p:par>
                              <p:par>
                                <p:cTn id="10" presetID="0" presetClass="path" presetSubtype="0" accel="50000" decel="50000" fill="hold" nodeType="withEffect">
                                  <p:stCondLst>
                                    <p:cond delay="800"/>
                                  </p:stCondLst>
                                  <p:childTnLst>
                                    <p:animMotion origin="layout" path="M 4.16667E-6 3.7037E-6 L 4.16667E-6 3.7037E-6 C -0.00365 0.00069 -0.00729 0.00046 -0.01081 0.00208 C -0.01211 0.00254 -0.01302 0.00532 -0.01432 0.00625 C -0.01576 0.0074 -0.02396 0.01018 -0.025 0.01041 C -0.03242 0.01921 -0.02435 0.01064 -0.03464 0.01689 C -0.03633 0.01782 -0.03776 0.0199 -0.03932 0.02106 C -0.04349 0.0243 -0.04636 0.02407 -0.0513 0.02523 C -0.05248 0.02662 -0.05352 0.02847 -0.05482 0.02963 C -0.05847 0.03287 -0.06459 0.0331 -0.06797 0.03379 C -0.06914 0.03449 -0.07031 0.03495 -0.07149 0.03588 C -0.07279 0.03703 -0.0737 0.03935 -0.075 0.04004 C -0.07813 0.04166 -0.08138 0.04143 -0.08464 0.04213 C -0.09466 0.05115 -0.08919 0.04745 -0.1013 0.05277 L -0.10599 0.05486 L -0.11081 0.05694 C -0.11198 0.05833 -0.11302 0.06018 -0.11432 0.06134 C -0.11628 0.06296 -0.11849 0.06342 -0.12031 0.06551 C -0.13047 0.07685 -0.11797 0.06828 -0.12748 0.07407 C -0.12865 0.07615 -0.12969 0.07847 -0.13099 0.08032 C -0.13555 0.08634 -0.13776 0.08611 -0.14167 0.09305 C -0.14349 0.09629 -0.14479 0.10023 -0.14649 0.1037 C -0.14753 0.10578 -0.14909 0.10764 -0.15 0.10995 C -0.15143 0.11319 -0.15222 0.11736 -0.15365 0.1206 C -0.15495 0.12361 -0.1569 0.12592 -0.15834 0.12893 C -0.15938 0.13101 -0.15977 0.13333 -0.16081 0.13541 C -0.16263 0.13912 -0.16498 0.14189 -0.16667 0.14583 C -0.16784 0.14838 -0.1681 0.15162 -0.16914 0.15439 C -0.17188 0.16226 -0.1737 0.16481 -0.17748 0.17129 C -0.18177 0.1868 -0.17735 0.17338 -0.18451 0.18819 C -0.18555 0.19027 -0.18607 0.19259 -0.18698 0.19467 C -0.18932 0.20023 -0.19167 0.20578 -0.19414 0.21157 C -0.19531 0.21435 -0.19623 0.21759 -0.19766 0.2199 C -0.2 0.2243 -0.203 0.22777 -0.20482 0.23264 C -0.21055 0.24791 -0.20755 0.24189 -0.21315 0.25185 C -0.21602 0.26689 -0.21198 0.24861 -0.21784 0.26435 C -0.22227 0.27615 -0.21419 0.26643 -0.22383 0.275 C -0.225 0.27708 -0.22643 0.27893 -0.22748 0.28148 C -0.22917 0.28541 -0.23021 0.29051 -0.23216 0.29398 C -0.23373 0.29699 -0.23555 0.2993 -0.23698 0.30254 C -0.23802 0.30509 -0.23815 0.30856 -0.23932 0.31111 C -0.2418 0.31643 -0.24453 0.32152 -0.24766 0.32592 C -0.25938 0.34213 -0.25443 0.33611 -0.26185 0.3449 C -0.26836 0.36226 -0.25977 0.34236 -0.26771 0.35324 C -0.27526 0.36365 -0.27279 0.36527 -0.27969 0.37245 C -0.28268 0.37546 -0.28633 0.37708 -0.28919 0.38078 C -0.29232 0.38518 -0.29544 0.38958 -0.2987 0.39351 C -0.29987 0.3949 -0.30117 0.39606 -0.30235 0.39768 C -0.30352 0.39976 -0.30443 0.40254 -0.30586 0.40416 C -0.30768 0.40625 -0.30977 0.40694 -0.31185 0.40833 C -0.31263 0.41041 -0.31315 0.41296 -0.31419 0.41481 C -0.31654 0.41875 -0.31849 0.41944 -0.32136 0.42106 C -0.32526 0.43171 -0.32253 0.42592 -0.33086 0.43588 L -0.33438 0.44004 C -0.33568 0.44143 -0.33659 0.44351 -0.33802 0.44444 L -0.34154 0.44652 C -0.35182 0.45856 -0.3388 0.44398 -0.3487 0.45277 C -0.35 0.45393 -0.35235 0.45717 -0.35235 0.45717 " pathEditMode="relative" ptsTypes="AAAAAAAAAAAAAAAAAAAAAAAAAAAAAAAAAAAAAAAAAAAAAAAAAAAAAAAAAA">
                                      <p:cBhvr>
                                        <p:cTn id="11" dur="2000" fill="hold"/>
                                        <p:tgtEl>
                                          <p:spTgt spid="53"/>
                                        </p:tgtEl>
                                        <p:attrNameLst>
                                          <p:attrName>ppt_x</p:attrName>
                                          <p:attrName>ppt_y</p:attrName>
                                        </p:attrNameLst>
                                      </p:cBhvr>
                                    </p:animMotion>
                                  </p:childTnLst>
                                </p:cTn>
                              </p:par>
                              <p:par>
                                <p:cTn id="12" presetID="0" presetClass="path" presetSubtype="0" accel="50000" decel="50000" fill="hold" nodeType="withEffect">
                                  <p:stCondLst>
                                    <p:cond delay="1400"/>
                                  </p:stCondLst>
                                  <p:childTnLst>
                                    <p:animMotion origin="layout" path="M -2.5E-6 4.44444E-6 L -2.5E-6 4.44444E-6 C -0.00326 0.00347 -0.00625 0.00718 -0.00964 0.01042 C -0.01185 0.0125 -0.01719 0.01389 -0.01914 0.01458 C -0.02123 0.01551 -0.02526 0.01736 -0.02748 0.01898 C -0.02904 0.02014 -0.03047 0.02222 -0.03216 0.02315 C -0.03529 0.025 -0.03854 0.02593 -0.0418 0.02731 C -0.04336 0.02801 -0.04492 0.02847 -0.04649 0.0294 C -0.04766 0.03032 -0.04883 0.03102 -0.05013 0.03171 C -0.05326 0.0331 -0.05651 0.03403 -0.05964 0.03588 C -0.06081 0.03657 -0.06198 0.03773 -0.06315 0.03796 C -0.06706 0.03912 -0.0711 0.03935 -0.07513 0.04005 C -0.09076 0.05393 -0.07448 0.04097 -0.11433 0.04653 C -0.11836 0.04699 -0.12227 0.04931 -0.1263 0.05069 C -0.12865 0.05139 -0.13451 0.05347 -0.13698 0.05486 C -0.14844 0.06181 -0.13711 0.05741 -0.15013 0.06134 C -0.15873 0.0662 -0.14792 0.06018 -0.15847 0.06551 C -0.15964 0.0662 -0.16081 0.06713 -0.16198 0.06759 C -0.16511 0.06852 -0.16836 0.06898 -0.17149 0.06968 C -0.17318 0.07037 -0.17474 0.0713 -0.1763 0.07176 C -0.17982 0.07268 -0.18347 0.07315 -0.18698 0.07384 C -0.18946 0.07454 -0.1918 0.07546 -0.19414 0.07616 C -0.19531 0.07685 -0.19662 0.07731 -0.19779 0.07824 C -0.19935 0.0794 -0.20078 0.08148 -0.20248 0.08241 C -0.20443 0.08356 -0.20651 0.0838 -0.20847 0.08449 C -0.21589 0.09444 -0.21185 0.08843 -0.22031 0.10347 C -0.22162 0.10579 -0.22253 0.10833 -0.22396 0.10995 L -0.22995 0.1162 C -0.23073 0.11829 -0.23112 0.12106 -0.23229 0.12268 C -0.2336 0.12454 -0.23542 0.12569 -0.23698 0.12685 C -0.23933 0.12847 -0.2418 0.12963 -0.24414 0.13102 C -0.24531 0.13171 -0.24649 0.13264 -0.24779 0.1331 C -0.25169 0.13449 -0.25573 0.13518 -0.25951 0.1375 C -0.26927 0.14329 -0.25391 0.13426 -0.27266 0.14375 L -0.28099 0.14792 C -0.28412 0.14954 -0.2875 0.15 -0.2905 0.15231 C -0.30183 0.16088 -0.29584 0.15787 -0.30834 0.16065 C -0.30951 0.16157 -0.31576 0.1662 -0.31784 0.16713 C -0.32018 0.16806 -0.32266 0.16829 -0.325 0.16921 C -0.33503 0.17292 -0.33268 0.17338 -0.34167 0.17546 C -0.34245 0.17569 -0.34323 0.17546 -0.34414 0.17546 " pathEditMode="relative" ptsTypes="AAAAAAAAAAAAAAAAAAAAAAAAAAAAAAAAAAAAAAAAA">
                                      <p:cBhvr>
                                        <p:cTn id="13" dur="2000" fill="hold"/>
                                        <p:tgtEl>
                                          <p:spTgt spid="55"/>
                                        </p:tgtEl>
                                        <p:attrNameLst>
                                          <p:attrName>ppt_x</p:attrName>
                                          <p:attrName>ppt_y</p:attrName>
                                        </p:attrNameLst>
                                      </p:cBhvr>
                                    </p:animMotion>
                                  </p:childTnLst>
                                </p:cTn>
                              </p:par>
                            </p:childTnLst>
                          </p:cTn>
                        </p:par>
                        <p:par>
                          <p:cTn id="14" fill="hold">
                            <p:stCondLst>
                              <p:cond delay="3400"/>
                            </p:stCondLst>
                            <p:childTnLst>
                              <p:par>
                                <p:cTn id="15" presetID="0" presetClass="path" presetSubtype="0" accel="50000" decel="50000" fill="hold" nodeType="afterEffect">
                                  <p:stCondLst>
                                    <p:cond delay="0"/>
                                  </p:stCondLst>
                                  <p:childTnLst>
                                    <p:animMotion origin="layout" path="M 0.00495 0.40278 L 0.00495 0.40325 C 0.03763 0.35209 0.02721 0.37385 0.01094 0.27639 C 0.00872 0.26644 -0.00248 0.25741 -0.0069 0.24792 C -0.01276 0.23704 -0.01432 0.22616 -0.01888 0.21551 C -0.02774 0.19422 -0.02409 0.20556 -0.03073 0.18102 C -0.03294 0.16412 -0.03581 0.12292 -0.04258 0.10162 C -0.04414 0.09862 -0.04779 0.09607 -0.04857 0.09329 C -0.05143 0.08866 -0.053 0.08357 -0.05443 0.07894 C -0.05664 0.07477 -0.05886 0.07107 -0.06029 0.06713 C -0.05886 0.05394 -0.06641 0.03565 -0.04857 0.02223 C -0.04557 0.01945 -0.04037 0.0169 -0.03659 0.01436 C -0.01888 -0.00277 -0.04779 0.01389 -0.01276 -0.00023 C -0.00834 -0.00231 -0.0069 -0.00509 -0.00104 -0.00625 C 0.0056 -0.0081 0.01458 -0.00787 0.02278 -0.00833 C 0.03476 -0.01111 0.05312 -0.01203 0.05846 -0.01666 C 0.05989 -0.01875 0.06146 -0.02083 0.06432 -0.02268 C 0.06732 -0.02546 0.07643 -0.03032 0.07643 -0.03009 " pathEditMode="relative" rAng="0" ptsTypes="AAAAAAAAAAAAAAAAAA">
                                      <p:cBhvr>
                                        <p:cTn id="16" dur="2000" fill="hold"/>
                                        <p:tgtEl>
                                          <p:spTgt spid="51"/>
                                        </p:tgtEl>
                                        <p:attrNameLst>
                                          <p:attrName>ppt_x</p:attrName>
                                          <p:attrName>ppt_y</p:attrName>
                                        </p:attrNameLst>
                                      </p:cBhvr>
                                      <p:rCtr x="286" y="-21644"/>
                                    </p:animMotion>
                                  </p:childTnLst>
                                </p:cTn>
                              </p:par>
                            </p:childTnLst>
                          </p:cTn>
                        </p:par>
                        <p:par>
                          <p:cTn id="17" fill="hold">
                            <p:stCondLst>
                              <p:cond delay="5400"/>
                            </p:stCondLst>
                            <p:childTnLst>
                              <p:par>
                                <p:cTn id="18" presetID="10" presetClass="exit" presetSubtype="0" fill="hold" nodeType="afterEffect">
                                  <p:stCondLst>
                                    <p:cond delay="0"/>
                                  </p:stCondLst>
                                  <p:childTnLst>
                                    <p:animEffect transition="out" filter="fade">
                                      <p:cBhvr>
                                        <p:cTn id="19" dur="500"/>
                                        <p:tgtEl>
                                          <p:spTgt spid="62"/>
                                        </p:tgtEl>
                                      </p:cBhvr>
                                    </p:animEffect>
                                    <p:set>
                                      <p:cBhvr>
                                        <p:cTn id="20" dur="1" fill="hold">
                                          <p:stCondLst>
                                            <p:cond delay="499"/>
                                          </p:stCondLst>
                                        </p:cTn>
                                        <p:tgtEl>
                                          <p:spTgt spid="62"/>
                                        </p:tgtEl>
                                        <p:attrNameLst>
                                          <p:attrName>style.visibility</p:attrName>
                                        </p:attrNameLst>
                                      </p:cBhvr>
                                      <p:to>
                                        <p:strVal val="hidden"/>
                                      </p:to>
                                    </p:set>
                                  </p:childTnLst>
                                </p:cTn>
                              </p:par>
                            </p:childTnLst>
                          </p:cTn>
                        </p:par>
                        <p:par>
                          <p:cTn id="21" fill="hold">
                            <p:stCondLst>
                              <p:cond delay="5900"/>
                            </p:stCondLst>
                            <p:childTnLst>
                              <p:par>
                                <p:cTn id="22" presetID="10"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200"/>
                                        <p:tgtEl>
                                          <p:spTgt spid="67"/>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phep-thuat-www_nhacchuongvui_com.wav"/>
                                        </p:tgtEl>
                                      </p:cMediaNode>
                                    </p:audio>
                                  </p:subTnLst>
                                </p:cTn>
                              </p:par>
                            </p:childTnLst>
                          </p:cTn>
                        </p:par>
                        <p:par>
                          <p:cTn id="25" fill="hold">
                            <p:stCondLst>
                              <p:cond delay="7100"/>
                            </p:stCondLst>
                            <p:childTnLst>
                              <p:par>
                                <p:cTn id="26" presetID="10" presetClass="exit" presetSubtype="0" fill="hold" nodeType="afterEffect">
                                  <p:stCondLst>
                                    <p:cond delay="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childTnLst>
                          </p:cTn>
                        </p:par>
                        <p:par>
                          <p:cTn id="29" fill="hold">
                            <p:stCondLst>
                              <p:cond delay="7600"/>
                            </p:stCondLst>
                            <p:childTnLst>
                              <p:par>
                                <p:cTn id="30" presetID="10" presetClass="entr" presetSubtype="0" fill="hold"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withEffect">
                                  <p:stCondLst>
                                    <p:cond delay="0"/>
                                  </p:stCondLst>
                                  <p:childTnLst>
                                    <p:animEffect transition="out" filter="fade">
                                      <p:cBhvr>
                                        <p:cTn id="46" dur="500"/>
                                        <p:tgtEl>
                                          <p:spTgt spid="69"/>
                                        </p:tgtEl>
                                      </p:cBhvr>
                                    </p:animEffect>
                                    <p:set>
                                      <p:cBhvr>
                                        <p:cTn id="47" dur="1" fill="hold">
                                          <p:stCondLst>
                                            <p:cond delay="499"/>
                                          </p:stCondLst>
                                        </p:cTn>
                                        <p:tgtEl>
                                          <p:spTgt spid="69"/>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58"/>
                                        </p:tgtEl>
                                      </p:cBhvr>
                                    </p:animEffect>
                                    <p:set>
                                      <p:cBhvr>
                                        <p:cTn id="60" dur="1" fill="hold">
                                          <p:stCondLst>
                                            <p:cond delay="499"/>
                                          </p:stCondLst>
                                        </p:cTn>
                                        <p:tgtEl>
                                          <p:spTgt spid="58"/>
                                        </p:tgtEl>
                                        <p:attrNameLst>
                                          <p:attrName>style.visibility</p:attrName>
                                        </p:attrNameLst>
                                      </p:cBhvr>
                                      <p:to>
                                        <p:strVal val="hidden"/>
                                      </p:to>
                                    </p:set>
                                  </p:childTnLst>
                                </p:cTn>
                              </p:par>
                              <p:par>
                                <p:cTn id="61" presetID="9" presetClass="exit" presetSubtype="0" fill="hold" nodeType="withEffect">
                                  <p:stCondLst>
                                    <p:cond delay="0"/>
                                  </p:stCondLst>
                                  <p:childTnLst>
                                    <p:animEffect transition="out" filter="dissolve">
                                      <p:cBhvr>
                                        <p:cTn id="62" dur="500"/>
                                        <p:tgtEl>
                                          <p:spTgt spid="59"/>
                                        </p:tgtEl>
                                      </p:cBhvr>
                                    </p:animEffect>
                                    <p:set>
                                      <p:cBhvr>
                                        <p:cTn id="6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64" restart="whenNotActive" fill="hold" evtFilter="cancelBubble" nodeType="interactiveSeq">
                <p:stCondLst>
                  <p:cond evt="onClick" delay="0">
                    <p:tgtEl>
                      <p:spTgt spid="7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withEffect">
                                  <p:stCondLst>
                                    <p:cond delay="0"/>
                                  </p:stCondLst>
                                  <p:childTnLst>
                                    <p:animEffect transition="out" filter="fade">
                                      <p:cBhvr>
                                        <p:cTn id="68" dur="500"/>
                                        <p:tgtEl>
                                          <p:spTgt spid="70"/>
                                        </p:tgtEl>
                                      </p:cBhvr>
                                    </p:animEffect>
                                    <p:set>
                                      <p:cBhvr>
                                        <p:cTn id="69" dur="1" fill="hold">
                                          <p:stCondLst>
                                            <p:cond delay="499"/>
                                          </p:stCondLst>
                                        </p:cTn>
                                        <p:tgtEl>
                                          <p:spTgt spid="70"/>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3"/>
                                        </p:tgtEl>
                                      </p:cBhvr>
                                    </p:animEffect>
                                    <p:set>
                                      <p:cBhvr>
                                        <p:cTn id="79" dur="1" fill="hold">
                                          <p:stCondLst>
                                            <p:cond delay="499"/>
                                          </p:stCondLst>
                                        </p:cTn>
                                        <p:tgtEl>
                                          <p:spTgt spid="63"/>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58"/>
                                        </p:tgtEl>
                                      </p:cBhvr>
                                    </p:animEffect>
                                    <p:set>
                                      <p:cBhvr>
                                        <p:cTn id="82" dur="1" fill="hold">
                                          <p:stCondLst>
                                            <p:cond delay="499"/>
                                          </p:stCondLst>
                                        </p:cTn>
                                        <p:tgtEl>
                                          <p:spTgt spid="58"/>
                                        </p:tgtEl>
                                        <p:attrNameLst>
                                          <p:attrName>style.visibility</p:attrName>
                                        </p:attrNameLst>
                                      </p:cBhvr>
                                      <p:to>
                                        <p:strVal val="hidden"/>
                                      </p:to>
                                    </p:set>
                                  </p:childTnLst>
                                </p:cTn>
                              </p:par>
                              <p:par>
                                <p:cTn id="83" presetID="9" presetClass="exit" presetSubtype="0" fill="hold" nodeType="withEffect">
                                  <p:stCondLst>
                                    <p:cond delay="0"/>
                                  </p:stCondLst>
                                  <p:childTnLst>
                                    <p:animEffect transition="out" filter="dissolve">
                                      <p:cBhvr>
                                        <p:cTn id="84" dur="500"/>
                                        <p:tgtEl>
                                          <p:spTgt spid="59"/>
                                        </p:tgtEl>
                                      </p:cBhvr>
                                    </p:animEffect>
                                    <p:set>
                                      <p:cBhvr>
                                        <p:cTn id="85" dur="1" fill="hold">
                                          <p:stCondLst>
                                            <p:cond delay="499"/>
                                          </p:stCondLst>
                                        </p:cTn>
                                        <p:tgtEl>
                                          <p:spTgt spid="5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4"/>
                                        </p:tgtEl>
                                      </p:cBhvr>
                                    </p:animEffect>
                                    <p:set>
                                      <p:cBhvr>
                                        <p:cTn id="94"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95" restart="whenNotActive" fill="hold" evtFilter="cancelBubble" nodeType="interactiveSeq">
                <p:stCondLst>
                  <p:cond evt="onClick" delay="0">
                    <p:tgtEl>
                      <p:spTgt spid="71"/>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withEffect">
                                  <p:stCondLst>
                                    <p:cond delay="0"/>
                                  </p:stCondLst>
                                  <p:childTnLst>
                                    <p:animEffect transition="out" filter="fade">
                                      <p:cBhvr>
                                        <p:cTn id="99" dur="500"/>
                                        <p:tgtEl>
                                          <p:spTgt spid="71"/>
                                        </p:tgtEl>
                                      </p:cBhvr>
                                    </p:animEffect>
                                    <p:set>
                                      <p:cBhvr>
                                        <p:cTn id="100" dur="1" fill="hold">
                                          <p:stCondLst>
                                            <p:cond delay="499"/>
                                          </p:stCondLst>
                                        </p:cTn>
                                        <p:tgtEl>
                                          <p:spTgt spid="71"/>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childTnLst>
                          </p:cTn>
                        </p:par>
                        <p:par>
                          <p:cTn id="104" fill="hold">
                            <p:stCondLst>
                              <p:cond delay="500"/>
                            </p:stCondLst>
                            <p:childTnLst>
                              <p:par>
                                <p:cTn id="105" presetID="10" presetClass="exit" presetSubtype="0" fill="hold" nodeType="afterEffect">
                                  <p:stCondLst>
                                    <p:cond delay="0"/>
                                  </p:stCondLst>
                                  <p:childTnLst>
                                    <p:animEffect transition="out" filter="fade">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5"/>
                                        </p:tgtEl>
                                      </p:cBhvr>
                                    </p:animEffect>
                                    <p:set>
                                      <p:cBhvr>
                                        <p:cTn id="110" dur="1" fill="hold">
                                          <p:stCondLst>
                                            <p:cond delay="499"/>
                                          </p:stCondLst>
                                        </p:cTn>
                                        <p:tgtEl>
                                          <p:spTgt spid="65"/>
                                        </p:tgtEl>
                                        <p:attrNameLst>
                                          <p:attrName>style.visibility</p:attrName>
                                        </p:attrNameLst>
                                      </p:cBhvr>
                                      <p:to>
                                        <p:strVal val="hidden"/>
                                      </p:to>
                                    </p:set>
                                  </p:childTnLst>
                                </p:cTn>
                              </p:par>
                              <p:par>
                                <p:cTn id="111" presetID="9" presetClass="exit" presetSubtype="0" fill="hold" nodeType="withEffect">
                                  <p:stCondLst>
                                    <p:cond delay="0"/>
                                  </p:stCondLst>
                                  <p:childTnLst>
                                    <p:animEffect transition="out" filter="dissolve">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60"/>
                                        </p:tgtEl>
                                      </p:cBhvr>
                                    </p:animEffect>
                                    <p:set>
                                      <p:cBhvr>
                                        <p:cTn id="116"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7" restart="whenNotActive" fill="hold" evtFilter="cancelBubble" nodeType="interactiveSeq">
                <p:stCondLst>
                  <p:cond evt="onClick" delay="0">
                    <p:tgtEl>
                      <p:spTgt spid="72"/>
                    </p:tgtEl>
                  </p:cond>
                </p:stCondLst>
                <p:endSync evt="end" delay="0">
                  <p:rtn val="all"/>
                </p:endSync>
                <p:childTnLst>
                  <p:par>
                    <p:cTn id="118" fill="hold">
                      <p:stCondLst>
                        <p:cond delay="0"/>
                      </p:stCondLst>
                      <p:childTnLst>
                        <p:par>
                          <p:cTn id="119" fill="hold">
                            <p:stCondLst>
                              <p:cond delay="0"/>
                            </p:stCondLst>
                            <p:childTnLst>
                              <p:par>
                                <p:cTn id="120" presetID="10" presetClass="exit" presetSubtype="0" fill="hold" nodeType="withEffect">
                                  <p:stCondLst>
                                    <p:cond delay="0"/>
                                  </p:stCondLst>
                                  <p:childTnLst>
                                    <p:animEffect transition="out" filter="fad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fade">
                                      <p:cBhvr>
                                        <p:cTn id="125" dur="500"/>
                                        <p:tgtEl>
                                          <p:spTgt spid="42"/>
                                        </p:tgtEl>
                                      </p:cBhvr>
                                    </p:animEffect>
                                  </p:childTnLst>
                                </p:cTn>
                              </p:par>
                            </p:childTnLst>
                          </p:cTn>
                        </p:par>
                        <p:par>
                          <p:cTn id="126" fill="hold">
                            <p:stCondLst>
                              <p:cond delay="500"/>
                            </p:stCondLst>
                            <p:childTnLst>
                              <p:par>
                                <p:cTn id="127" presetID="10" presetClass="exit" presetSubtype="0" fill="hold" nodeType="afterEffect">
                                  <p:stCondLst>
                                    <p:cond delay="0"/>
                                  </p:stCondLst>
                                  <p:childTnLst>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66"/>
                                        </p:tgtEl>
                                      </p:cBhvr>
                                    </p:animEffect>
                                    <p:set>
                                      <p:cBhvr>
                                        <p:cTn id="132" dur="1" fill="hold">
                                          <p:stCondLst>
                                            <p:cond delay="499"/>
                                          </p:stCondLst>
                                        </p:cTn>
                                        <p:tgtEl>
                                          <p:spTgt spid="66"/>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61"/>
                                        </p:tgtEl>
                                      </p:cBhvr>
                                    </p:animEffect>
                                    <p:set>
                                      <p:cBhvr>
                                        <p:cTn id="135" dur="1" fill="hold">
                                          <p:stCondLst>
                                            <p:cond delay="499"/>
                                          </p:stCondLst>
                                        </p:cTn>
                                        <p:tgtEl>
                                          <p:spTgt spid="61"/>
                                        </p:tgtEl>
                                        <p:attrNameLst>
                                          <p:attrName>style.visibility</p:attrName>
                                        </p:attrNameLst>
                                      </p:cBhvr>
                                      <p:to>
                                        <p:strVal val="hidden"/>
                                      </p:to>
                                    </p:set>
                                  </p:childTnLst>
                                </p:cTn>
                              </p:par>
                            </p:childTnLst>
                          </p:cTn>
                        </p:par>
                        <p:par>
                          <p:cTn id="136" fill="hold">
                            <p:stCondLst>
                              <p:cond delay="1000"/>
                            </p:stCondLst>
                            <p:childTnLst>
                              <p:par>
                                <p:cTn id="137" presetID="0" presetClass="path" presetSubtype="0" accel="50000" decel="50000" fill="hold" nodeType="afterEffect">
                                  <p:stCondLst>
                                    <p:cond delay="0"/>
                                  </p:stCondLst>
                                  <p:childTnLst>
                                    <p:animMotion origin="layout" path="M 0.16537 0.0257 L 0.16537 0.0257 C 0.17006 0.01922 0.17422 0.01135 0.17943 0.00625 C 0.18164 0.00371 0.18464 0.00463 0.18724 0.00348 C 0.19141 0.00093 0.19532 -0.00324 0.19974 -0.00486 C 0.20534 -0.00717 0.2112 -0.00671 0.21693 -0.00763 C 0.23112 -0.01018 0.23282 -0.01064 0.24662 -0.01319 C 0.25222 -0.01226 0.29427 -0.00902 0.31068 0.0007 C 0.31394 0.00255 0.31667 0.00672 0.32006 0.00903 C 0.32513 0.01227 0.33047 0.01389 0.33568 0.01737 C 0.33894 0.01945 0.34193 0.02269 0.34506 0.0257 C 0.3487 0.02917 0.35196 0.03426 0.35599 0.03681 C 0.36094 0.03982 0.36641 0.04051 0.37162 0.04237 C 0.37318 0.04422 0.37448 0.04676 0.37631 0.04792 C 0.38568 0.05348 0.39323 0.05371 0.40287 0.05625 C 0.42058 0.06065 0.43841 0.06343 0.45599 0.07014 C 0.48503 0.08102 0.47045 0.07639 0.49974 0.08403 C 0.50651 0.08774 0.51328 0.09098 0.52006 0.09514 C 0.52266 0.09653 0.52552 0.09769 0.52787 0.1007 C 0.53229 0.10625 0.53594 0.11412 0.54037 0.12014 C 0.54427 0.12547 0.54896 0.12825 0.55287 0.13403 C 0.56068 0.14561 0.55378 0.14005 0.56381 0.14792 C 0.56771 0.15093 0.57696 0.15718 0.58099 0.15903 C 0.58607 0.16112 0.59128 0.16297 0.59662 0.16459 C 0.60938 0.16806 0.62136 0.17037 0.63412 0.17292 C 0.67097 0.16991 0.65795 0.17014 0.67318 0.17014 " pathEditMode="relative" ptsTypes="AAAAAAAAAAAAAAAAAAAAAAAAAA">
                                      <p:cBhvr>
                                        <p:cTn id="138" dur="2000" fill="hold"/>
                                        <p:tgtEl>
                                          <p:spTgt spid="51"/>
                                        </p:tgtEl>
                                        <p:attrNameLst>
                                          <p:attrName>ppt_x</p:attrName>
                                          <p:attrName>ppt_y</p:attrName>
                                        </p:attrNameLst>
                                      </p:cBhvr>
                                    </p:animMotion>
                                  </p:childTnLst>
                                </p:cTn>
                              </p:par>
                            </p:childTnLst>
                          </p:cTn>
                        </p:par>
                        <p:par>
                          <p:cTn id="139" fill="hold">
                            <p:stCondLst>
                              <p:cond delay="3000"/>
                            </p:stCondLst>
                            <p:childTnLst>
                              <p:par>
                                <p:cTn id="140" presetID="10" presetClass="entr" presetSubtype="0" fill="hold" nodeType="afterEffect">
                                  <p:stCondLst>
                                    <p:cond delay="0"/>
                                  </p:stCondLst>
                                  <p:childTnLst>
                                    <p:set>
                                      <p:cBhvr>
                                        <p:cTn id="141" dur="1" fill="hold">
                                          <p:stCondLst>
                                            <p:cond delay="0"/>
                                          </p:stCondLst>
                                        </p:cTn>
                                        <p:tgtEl>
                                          <p:spTgt spid="73"/>
                                        </p:tgtEl>
                                        <p:attrNameLst>
                                          <p:attrName>style.visibility</p:attrName>
                                        </p:attrNameLst>
                                      </p:cBhvr>
                                      <p:to>
                                        <p:strVal val="visible"/>
                                      </p:to>
                                    </p:set>
                                    <p:animEffect transition="in" filter="fade">
                                      <p:cBhvr>
                                        <p:cTn id="142" dur="500"/>
                                        <p:tgtEl>
                                          <p:spTgt spid="73"/>
                                        </p:tgtEl>
                                      </p:cBhvr>
                                    </p:animEffect>
                                  </p:childTnLst>
                                  <p:subTnLst>
                                    <p:audio>
                                      <p:cMediaNode>
                                        <p:cTn display="0" masterRel="sameClick">
                                          <p:stCondLst>
                                            <p:cond evt="begin" delay="0">
                                              <p:tn val="140"/>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7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1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281829" y="353962"/>
            <a:ext cx="15751277" cy="44544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9" name="TextBox 18"/>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Times New Roman" panose="02020603050405020304" pitchFamily="18" charset="0"/>
                <a:cs typeface="Times New Roman" panose="02020603050405020304" pitchFamily="18" charset="0"/>
              </a:rPr>
              <a:t>CÂU HỎI:</a:t>
            </a:r>
            <a:r>
              <a:rPr lang="en-US" sz="5400" b="1" dirty="0">
                <a:solidFill>
                  <a:schemeClr val="bg1"/>
                </a:solidFill>
                <a:latin typeface="Times New Roman" panose="02020603050405020304" pitchFamily="18" charset="0"/>
                <a:cs typeface="Times New Roman" panose="02020603050405020304" pitchFamily="18" charset="0"/>
              </a:rPr>
              <a:t> </a:t>
            </a:r>
            <a:r>
              <a:rPr lang="vi-VN" sz="5400" b="1" dirty="0">
                <a:solidFill>
                  <a:schemeClr val="bg1"/>
                </a:solidFill>
                <a:latin typeface="Times New Roman" panose="02020603050405020304" pitchFamily="18" charset="0"/>
                <a:cs typeface="Times New Roman" panose="02020603050405020304" pitchFamily="18" charset="0"/>
              </a:rPr>
              <a:t>Sự kiện nào không xuất hiện trong </a:t>
            </a:r>
            <a:r>
              <a:rPr lang="en-US" sz="5400" b="1" dirty="0" err="1">
                <a:solidFill>
                  <a:schemeClr val="bg1"/>
                </a:solidFill>
                <a:latin typeface="Times New Roman" panose="02020603050405020304" pitchFamily="18" charset="0"/>
                <a:cs typeface="Times New Roman" panose="02020603050405020304" pitchFamily="18" charset="0"/>
              </a:rPr>
              <a:t>đoạn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trích</a:t>
            </a:r>
            <a:r>
              <a:rPr lang="vi-VN" sz="5400" b="1" dirty="0">
                <a:solidFill>
                  <a:schemeClr val="bg1"/>
                </a:solidFill>
                <a:latin typeface="Times New Roman" panose="02020603050405020304" pitchFamily="18" charset="0"/>
                <a:cs typeface="Times New Roman" panose="02020603050405020304" pitchFamily="18" charset="0"/>
              </a:rPr>
              <a:t> Quang Trung đại phá quân Thanh?</a:t>
            </a:r>
          </a:p>
          <a:p>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0007401" y="5073845"/>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Tôn Sĩ Nghị xin gia nhập đội quân Tây Sơn.</a:t>
            </a:r>
          </a:p>
        </p:txBody>
      </p:sp>
      <p:sp>
        <p:nvSpPr>
          <p:cNvPr id="21" name="Rectangle 20"/>
          <p:cNvSpPr/>
          <p:nvPr/>
        </p:nvSpPr>
        <p:spPr>
          <a:xfrm>
            <a:off x="1315160" y="7651811"/>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Đêm 30 Tết, quân ta vượt sông Gián tiêu diệt gọn quân địch ở đồn tiển tiêu</a:t>
            </a:r>
          </a:p>
        </p:txBody>
      </p:sp>
      <p:sp>
        <p:nvSpPr>
          <p:cNvPr id="22" name="Rectangle 21"/>
          <p:cNvSpPr/>
          <p:nvPr/>
        </p:nvSpPr>
        <p:spPr>
          <a:xfrm>
            <a:off x="10007401" y="7651813"/>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Quang Trung thần tốc ra bắc đánh tan quân Thanh.</a:t>
            </a:r>
          </a:p>
        </p:txBody>
      </p:sp>
      <p:sp>
        <p:nvSpPr>
          <p:cNvPr id="23" name="Rectangle 22"/>
          <p:cNvSpPr/>
          <p:nvPr/>
        </p:nvSpPr>
        <p:spPr>
          <a:xfrm>
            <a:off x="1281829" y="5145968"/>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dirty="0">
                <a:solidFill>
                  <a:schemeClr val="bg1"/>
                </a:solidFill>
                <a:latin typeface="Times New Roman" panose="02020603050405020304" pitchFamily="18" charset="0"/>
                <a:cs typeface="Times New Roman" panose="02020603050405020304" pitchFamily="18" charset="0"/>
              </a:rPr>
              <a:t>A. </a:t>
            </a:r>
            <a:r>
              <a:rPr lang="vi-VN" sz="4000" dirty="0">
                <a:solidFill>
                  <a:schemeClr val="bg1"/>
                </a:solidFill>
                <a:latin typeface="Times New Roman" panose="02020603050405020304" pitchFamily="18" charset="0"/>
                <a:cs typeface="Times New Roman" panose="02020603050405020304" pitchFamily="18" charset="0"/>
              </a:rPr>
              <a:t>Quân Thanh thất bại thảm hại, Tôn Sĩ Nghị và Lê Chiêu Thống tháo chạy</a:t>
            </a:r>
          </a:p>
        </p:txBody>
      </p:sp>
      <p:pic>
        <p:nvPicPr>
          <p:cNvPr id="2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3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28"/>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8"/>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3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281829" y="353962"/>
            <a:ext cx="15751277" cy="4319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33" name="TextBox 32"/>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HỎI:</a:t>
            </a:r>
            <a:r>
              <a:rPr lang="vi-VN" sz="5400" b="1" dirty="0">
                <a:solidFill>
                  <a:schemeClr val="bg1"/>
                </a:solidFill>
                <a:latin typeface="Times New Roman" panose="02020603050405020304" pitchFamily="18" charset="0"/>
                <a:cs typeface="Times New Roman" panose="02020603050405020304" pitchFamily="18" charset="0"/>
              </a:rPr>
              <a:t>Theo em, nguồn cảm hứng nào đã chi phối ngòi bút tác giả khi tạo dựng hình ảnh vua Quang Trung? </a:t>
            </a:r>
          </a:p>
          <a:p>
            <a:endParaRPr lang="en-US" sz="5400" dirty="0">
              <a:solidFill>
                <a:schemeClr val="bg1"/>
              </a:solidFill>
              <a:latin typeface="Montserrat Alternates Black" panose="00000A00000000000000" pitchFamily="50" charset="0"/>
            </a:endParaRPr>
          </a:p>
        </p:txBody>
      </p:sp>
      <p:sp>
        <p:nvSpPr>
          <p:cNvPr id="34" name="Rectangle 33"/>
          <p:cNvSpPr/>
          <p:nvPr/>
        </p:nvSpPr>
        <p:spPr>
          <a:xfrm>
            <a:off x="10007401" y="5373847"/>
            <a:ext cx="7025705" cy="1692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Yêu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nước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hào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tộc</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1315160" y="7450318"/>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hứng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mạn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6" name="Rectangle 35"/>
          <p:cNvSpPr/>
          <p:nvPr/>
        </p:nvSpPr>
        <p:spPr>
          <a:xfrm>
            <a:off x="10007401" y="7450320"/>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Tôn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sùng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7" name="Rectangle 36"/>
          <p:cNvSpPr/>
          <p:nvPr/>
        </p:nvSpPr>
        <p:spPr>
          <a:xfrm>
            <a:off x="1281829" y="5353152"/>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Tưởng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tượng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hư</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cấu</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3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9790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8195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67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42"/>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 restart="whenNotActive" fill="hold" evtFilter="cancelBubble" nodeType="interactiveSeq">
                <p:stCondLst>
                  <p:cond evt="onClick" delay="0">
                    <p:tgtEl>
                      <p:spTgt spid="3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42"/>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1" restart="whenNotActive" fill="hold" evtFilter="cancelBubble" nodeType="interactiveSeq">
                <p:stCondLst>
                  <p:cond evt="onClick" delay="0">
                    <p:tgtEl>
                      <p:spTgt spid="3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42"/>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3" restart="whenNotActive" fill="hold" evtFilter="cancelBubble" nodeType="interactiveSeq">
                <p:stCondLst>
                  <p:cond evt="onClick" delay="0">
                    <p:tgtEl>
                      <p:spTgt spid="3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35453" y="5667752"/>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5259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HỎI:</a:t>
            </a:r>
            <a:r>
              <a:rPr lang="vi-VN" sz="5400" b="1" dirty="0">
                <a:solidFill>
                  <a:schemeClr val="bg1"/>
                </a:solidFill>
                <a:latin typeface="Times New Roman" panose="02020603050405020304" pitchFamily="18" charset="0"/>
                <a:cs typeface="Times New Roman" panose="02020603050405020304" pitchFamily="18" charset="0"/>
              </a:rPr>
              <a:t>Trong lời phủ dụ, Quang Trung dẫn ra những tấm gương anh hùng dân tộc nhằm mục đích gì?</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281829" y="4565357"/>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Tự hào về công lao đánh giặc ngoại xâm của cha ông</a:t>
            </a:r>
          </a:p>
        </p:txBody>
      </p:sp>
      <p:sp>
        <p:nvSpPr>
          <p:cNvPr id="9" name="Rectangle 8"/>
          <p:cNvSpPr/>
          <p:nvPr/>
        </p:nvSpPr>
        <p:spPr>
          <a:xfrm>
            <a:off x="1315160" y="7765374"/>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Ra </a:t>
            </a:r>
            <a:r>
              <a:rPr lang="en-US" sz="4400" dirty="0" err="1">
                <a:solidFill>
                  <a:schemeClr val="bg1"/>
                </a:solidFill>
                <a:latin typeface="Times New Roman" panose="02020603050405020304" pitchFamily="18" charset="0"/>
                <a:cs typeface="Times New Roman" panose="02020603050405020304" pitchFamily="18" charset="0"/>
              </a:rPr>
              <a:t>kỉ</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đối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sĩ</a:t>
            </a:r>
            <a:endParaRPr lang="vi-VN" sz="44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007401" y="7765376"/>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Thể hiện sự am hiểu về lịch sử dân tộc của Quang Trung.</a:t>
            </a:r>
          </a:p>
        </p:txBody>
      </p:sp>
      <p:sp>
        <p:nvSpPr>
          <p:cNvPr id="11" name="Rectangle 10"/>
          <p:cNvSpPr/>
          <p:nvPr/>
        </p:nvSpPr>
        <p:spPr>
          <a:xfrm>
            <a:off x="10025047" y="4615070"/>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Thể hiện khao khát của Quang Trung muốn lập được những chiến công như những vị anh hùng đó.</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05523" y="579779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7504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5909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24944" y="569208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143657" y="63764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36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sp>
        <p:nvSpPr>
          <p:cNvPr id="6" name="Rectangle 5"/>
          <p:cNvSpPr/>
          <p:nvPr/>
        </p:nvSpPr>
        <p:spPr>
          <a:xfrm>
            <a:off x="1281829" y="353962"/>
            <a:ext cx="15751277" cy="36792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139321"/>
          </a:xfrm>
          <a:prstGeom prst="rect">
            <a:avLst/>
          </a:prstGeom>
          <a:noFill/>
        </p:spPr>
        <p:txBody>
          <a:bodyPr wrap="square" rtlCol="0">
            <a:spAutoFit/>
          </a:bodyPr>
          <a:lstStyle/>
          <a:p>
            <a:r>
              <a:rPr lang="en-US" sz="6600" dirty="0">
                <a:solidFill>
                  <a:schemeClr val="bg1"/>
                </a:solidFill>
                <a:latin typeface="Montserrat Alternates Black" panose="00000A00000000000000" pitchFamily="50" charset="0"/>
              </a:rPr>
              <a:t>CÂU HỎI:</a:t>
            </a:r>
            <a:r>
              <a:rPr lang="vi-VN" sz="6600" b="1" dirty="0">
                <a:solidFill>
                  <a:schemeClr val="bg1"/>
                </a:solidFill>
                <a:latin typeface="Times New Roman" panose="02020603050405020304" pitchFamily="18" charset="0"/>
                <a:cs typeface="Times New Roman" panose="02020603050405020304" pitchFamily="18" charset="0"/>
              </a:rPr>
              <a:t>Vì sao vua tôi Lê Chiêu Thống lại lâm vào tình trạng của kẻ vong quốc?</a:t>
            </a:r>
          </a:p>
          <a:p>
            <a:endParaRPr lang="en-US" sz="6600" dirty="0">
              <a:solidFill>
                <a:schemeClr val="bg1"/>
              </a:solidFill>
              <a:latin typeface="Montserrat Alternates Black" panose="00000A00000000000000" pitchFamily="50" charset="0"/>
            </a:endParaRPr>
          </a:p>
        </p:txBody>
      </p:sp>
      <p:sp>
        <p:nvSpPr>
          <p:cNvPr id="8" name="Rectangle 7"/>
          <p:cNvSpPr/>
          <p:nvPr/>
        </p:nvSpPr>
        <p:spPr>
          <a:xfrm>
            <a:off x="10047659" y="705157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Vì mưu lợi riêng của dòng họ đã đem vận mệnh của dân tộc đặt vào tay quân xâm lược.</a:t>
            </a:r>
          </a:p>
        </p:txBody>
      </p:sp>
      <p:sp>
        <p:nvSpPr>
          <p:cNvPr id="9" name="Rectangle 8"/>
          <p:cNvSpPr/>
          <p:nvPr/>
        </p:nvSpPr>
        <p:spPr>
          <a:xfrm>
            <a:off x="1277207" y="703070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Vì bỏ chạy theo quân Tôn Sĩ Nghị.</a:t>
            </a:r>
          </a:p>
        </p:txBody>
      </p:sp>
      <p:sp>
        <p:nvSpPr>
          <p:cNvPr id="10" name="Rectangle 9"/>
          <p:cNvSpPr/>
          <p:nvPr/>
        </p:nvSpPr>
        <p:spPr>
          <a:xfrm>
            <a:off x="10047659"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Vì vua Lê Chiêu Thống không còn tư cách của bặc quân vương.</a:t>
            </a:r>
          </a:p>
        </p:txBody>
      </p:sp>
      <p:sp>
        <p:nvSpPr>
          <p:cNvPr id="11" name="Rectangle 10"/>
          <p:cNvSpPr/>
          <p:nvPr/>
        </p:nvSpPr>
        <p:spPr>
          <a:xfrm>
            <a:off x="1322087"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Vì tham lam muốn mở rộng biên thuỳ.</a:t>
            </a: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11891" y="470713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45781" y="48055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60232" y="707258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5774862" y="505294"/>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78945" y="7099992"/>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12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25198" y="7364595"/>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3691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HỎI:</a:t>
            </a:r>
            <a:r>
              <a:rPr lang="vi-VN" sz="5400" b="1" dirty="0">
                <a:solidFill>
                  <a:schemeClr val="bg1"/>
                </a:solidFill>
                <a:latin typeface="Times New Roman" panose="02020603050405020304" pitchFamily="18" charset="0"/>
                <a:cs typeface="Times New Roman" panose="02020603050405020304" pitchFamily="18" charset="0"/>
              </a:rPr>
              <a:t>Nét tính cách, phẩm chất nào không có ở nhân vật anh hùng Quang Trung?</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355760" y="696310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Yêu thích văn chương nghệ thuật.</a:t>
            </a:r>
          </a:p>
        </p:txBody>
      </p:sp>
      <p:sp>
        <p:nvSpPr>
          <p:cNvPr id="9" name="Rectangle 8"/>
          <p:cNvSpPr/>
          <p:nvPr/>
        </p:nvSpPr>
        <p:spPr>
          <a:xfrm>
            <a:off x="10007401" y="427715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a:solidFill>
                  <a:schemeClr val="bg1"/>
                </a:solidFill>
                <a:latin typeface="Times New Roman" panose="02020603050405020304" pitchFamily="18" charset="0"/>
                <a:cs typeface="Times New Roman" panose="02020603050405020304" pitchFamily="18" charset="0"/>
              </a:rPr>
              <a:t>B. </a:t>
            </a:r>
            <a:r>
              <a:rPr lang="vi-VN" sz="4800" dirty="0">
                <a:solidFill>
                  <a:schemeClr val="bg1"/>
                </a:solidFill>
                <a:latin typeface="Times New Roman" panose="02020603050405020304" pitchFamily="18" charset="0"/>
                <a:cs typeface="Times New Roman" panose="02020603050405020304" pitchFamily="18" charset="0"/>
              </a:rPr>
              <a:t>Ý chí quyết thắng và tầm nhìn xa trông rộng.</a:t>
            </a:r>
          </a:p>
        </p:txBody>
      </p:sp>
      <p:sp>
        <p:nvSpPr>
          <p:cNvPr id="10" name="Rectangle 9"/>
          <p:cNvSpPr/>
          <p:nvPr/>
        </p:nvSpPr>
        <p:spPr>
          <a:xfrm>
            <a:off x="10003254" y="6937959"/>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a:solidFill>
                  <a:schemeClr val="bg1"/>
                </a:solidFill>
                <a:latin typeface="Times New Roman" panose="02020603050405020304" pitchFamily="18" charset="0"/>
                <a:cs typeface="Times New Roman" panose="02020603050405020304" pitchFamily="18" charset="0"/>
              </a:rPr>
              <a:t>D. </a:t>
            </a:r>
            <a:r>
              <a:rPr lang="vi-VN" sz="4800" dirty="0">
                <a:solidFill>
                  <a:schemeClr val="bg1"/>
                </a:solidFill>
                <a:latin typeface="Times New Roman" panose="02020603050405020304" pitchFamily="18" charset="0"/>
                <a:cs typeface="Times New Roman" panose="02020603050405020304" pitchFamily="18" charset="0"/>
              </a:rPr>
              <a:t>Lẫm liệt trong chiến trận</a:t>
            </a:r>
            <a:r>
              <a:rPr lang="en-US" sz="4800" dirty="0">
                <a:solidFill>
                  <a:schemeClr val="bg1"/>
                </a:solidFill>
                <a:latin typeface="Times New Roman" panose="02020603050405020304" pitchFamily="18" charset="0"/>
                <a:cs typeface="Times New Roman" panose="02020603050405020304" pitchFamily="18" charset="0"/>
              </a:rPr>
              <a:t>, t</a:t>
            </a:r>
            <a:r>
              <a:rPr lang="vi-VN" sz="4800" dirty="0">
                <a:solidFill>
                  <a:schemeClr val="bg1"/>
                </a:solidFill>
                <a:latin typeface="Times New Roman" panose="02020603050405020304" pitchFamily="18" charset="0"/>
                <a:cs typeface="Times New Roman" panose="02020603050405020304" pitchFamily="18" charset="0"/>
              </a:rPr>
              <a:t>ài dụng binh như thần.</a:t>
            </a:r>
          </a:p>
        </p:txBody>
      </p:sp>
      <p:sp>
        <p:nvSpPr>
          <p:cNvPr id="11" name="Rectangle 10"/>
          <p:cNvSpPr/>
          <p:nvPr/>
        </p:nvSpPr>
        <p:spPr>
          <a:xfrm>
            <a:off x="1281829" y="4285767"/>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Hành động mạnh mẽ, quyết đoán</a:t>
            </a:r>
            <a:r>
              <a:rPr lang="en-US" sz="4400" dirty="0">
                <a:solidFill>
                  <a:schemeClr val="bg1"/>
                </a:solidFill>
                <a:latin typeface="Times New Roman" panose="02020603050405020304" pitchFamily="18" charset="0"/>
                <a:cs typeface="Times New Roman" panose="02020603050405020304" pitchFamily="18" charset="0"/>
              </a:rPr>
              <a:t>, t</a:t>
            </a:r>
            <a:r>
              <a:rPr lang="vi-VN" sz="4400" dirty="0">
                <a:solidFill>
                  <a:schemeClr val="bg1"/>
                </a:solidFill>
                <a:latin typeface="Times New Roman" panose="02020603050405020304" pitchFamily="18" charset="0"/>
                <a:cs typeface="Times New Roman" panose="02020603050405020304" pitchFamily="18" charset="0"/>
              </a:rPr>
              <a:t>rí tuệ sáng suốt, nhạy bén.</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54082" y="476398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35722" y="478215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19816" y="7320465"/>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343629" y="677427"/>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8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34200" y="0"/>
            <a:ext cx="13716000" cy="10287000"/>
          </a:xfrm>
          <a:prstGeom prst="rect">
            <a:avLst/>
          </a:prstGeom>
        </p:spPr>
      </p:pic>
      <p:pic>
        <p:nvPicPr>
          <p:cNvPr id="12" name="Picture 3"/>
          <p:cNvPicPr>
            <a:picLocks noChangeAspect="1"/>
          </p:cNvPicPr>
          <p:nvPr/>
        </p:nvPicPr>
        <p:blipFill>
          <a:blip r:embed="rId4"/>
          <a:srcRect t="13611" b="12645"/>
          <a:stretch>
            <a:fillRect/>
          </a:stretch>
        </p:blipFill>
        <p:spPr>
          <a:xfrm rot="10800000">
            <a:off x="980457" y="-5038171"/>
            <a:ext cx="10287000" cy="15325171"/>
          </a:xfrm>
          <a:prstGeom prst="rect">
            <a:avLst/>
          </a:prstGeom>
        </p:spPr>
      </p:pic>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3" name="Picture 2"/>
          <p:cNvPicPr>
            <a:picLocks noChangeAspect="1"/>
          </p:cNvPicPr>
          <p:nvPr/>
        </p:nvPicPr>
        <p:blipFill>
          <a:blip r:embed="rId5"/>
          <a:stretch>
            <a:fillRect/>
          </a:stretch>
        </p:blipFill>
        <p:spPr>
          <a:xfrm>
            <a:off x="-543200" y="2133661"/>
            <a:ext cx="11479763" cy="4444369"/>
          </a:xfrm>
          <a:prstGeom prst="rect">
            <a:avLst/>
          </a:prstGeom>
        </p:spPr>
      </p:pic>
    </p:spTree>
    <p:extLst>
      <p:ext uri="{BB962C8B-B14F-4D97-AF65-F5344CB8AC3E}">
        <p14:creationId xmlns:p14="http://schemas.microsoft.com/office/powerpoint/2010/main" val="96034407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1548902" y="-371203"/>
            <a:ext cx="18288000" cy="10287000"/>
          </a:xfrm>
          <a:prstGeom prst="rect">
            <a:avLst/>
          </a:prstGeom>
        </p:spPr>
      </p:pic>
      <p:sp>
        <p:nvSpPr>
          <p:cNvPr id="4" name="TextBox 4"/>
          <p:cNvSpPr txBox="1"/>
          <p:nvPr/>
        </p:nvSpPr>
        <p:spPr>
          <a:xfrm>
            <a:off x="1256919" y="1807709"/>
            <a:ext cx="8115300" cy="884858"/>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a. </a:t>
            </a:r>
            <a:r>
              <a:rPr lang="en-US" sz="4800" b="1" dirty="0" err="1">
                <a:solidFill>
                  <a:srgbClr val="000000"/>
                </a:solidFill>
                <a:latin typeface="Times New Roman" panose="02020603050405020304" pitchFamily="18" charset="0"/>
                <a:cs typeface="Times New Roman" panose="02020603050405020304" pitchFamily="18" charset="0"/>
              </a:rPr>
              <a:t>Đọc</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sp>
        <p:nvSpPr>
          <p:cNvPr id="15" name="TextBox 9"/>
          <p:cNvSpPr txBox="1"/>
          <p:nvPr/>
        </p:nvSpPr>
        <p:spPr>
          <a:xfrm>
            <a:off x="1256919" y="3238500"/>
            <a:ext cx="7658481" cy="2031325"/>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to,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lạc</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theo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dõi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đoán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chiếu</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6"/>
          <a:stretch>
            <a:fillRect/>
          </a:stretch>
        </p:blipFill>
        <p:spPr>
          <a:xfrm>
            <a:off x="6029389" y="138548"/>
            <a:ext cx="6486706" cy="2139881"/>
          </a:xfrm>
          <a:prstGeom prst="rect">
            <a:avLst/>
          </a:prstGeom>
        </p:spPr>
      </p:pic>
      <p:grpSp>
        <p:nvGrpSpPr>
          <p:cNvPr id="6" name="Group 5"/>
          <p:cNvGrpSpPr/>
          <p:nvPr/>
        </p:nvGrpSpPr>
        <p:grpSpPr>
          <a:xfrm>
            <a:off x="8235754" y="2063901"/>
            <a:ext cx="9601200" cy="9245716"/>
            <a:chOff x="4953000" y="3751745"/>
            <a:chExt cx="7772400" cy="7772400"/>
          </a:xfrm>
        </p:grpSpPr>
        <p:pic>
          <p:nvPicPr>
            <p:cNvPr id="5" name="Picture 4"/>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953000" y="3751745"/>
              <a:ext cx="7772400" cy="7772400"/>
            </a:xfrm>
            <a:prstGeom prst="rect">
              <a:avLst/>
            </a:prstGeom>
          </p:spPr>
        </p:pic>
        <p:pic>
          <p:nvPicPr>
            <p:cNvPr id="3" name="Picture 2"/>
            <p:cNvPicPr>
              <a:picLocks noChangeAspect="1"/>
            </p:cNvPicPr>
            <p:nvPr/>
          </p:nvPicPr>
          <p:blipFill rotWithShape="1">
            <a:blip r:embed="rId8">
              <a:duotone>
                <a:prstClr val="black"/>
                <a:schemeClr val="accent6">
                  <a:tint val="45000"/>
                  <a:satMod val="400000"/>
                </a:schemeClr>
              </a:duotone>
            </a:blip>
            <a:srcRect l="26277" r="-47"/>
            <a:stretch/>
          </p:blipFill>
          <p:spPr>
            <a:xfrm>
              <a:off x="5756331" y="5880437"/>
              <a:ext cx="6130869" cy="4357294"/>
            </a:xfrm>
            <a:prstGeom prst="flowChartAlternateProcess">
              <a:avLst/>
            </a:prstGeom>
            <a:effectLst>
              <a:softEdge rad="812800"/>
            </a:effectLst>
          </p:spPr>
        </p:pic>
      </p:grpSp>
    </p:spTree>
    <p:extLst>
      <p:ext uri="{BB962C8B-B14F-4D97-AF65-F5344CB8AC3E}">
        <p14:creationId xmlns:p14="http://schemas.microsoft.com/office/powerpoint/2010/main" val="29356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alphaModFix amt="62000"/>
          </a:blip>
          <a:srcRect l="-12669" t="24952" r="-33578" b="26510"/>
          <a:stretch>
            <a:fillRect/>
          </a:stretch>
        </p:blipFill>
        <p:spPr>
          <a:xfrm>
            <a:off x="-1618247" y="-217230"/>
            <a:ext cx="18288000" cy="10287000"/>
          </a:xfrm>
          <a:prstGeom prst="rect">
            <a:avLst/>
          </a:prstGeom>
        </p:spPr>
      </p:pic>
      <p:sp>
        <p:nvSpPr>
          <p:cNvPr id="4" name="TextBox 4"/>
          <p:cNvSpPr txBox="1"/>
          <p:nvPr/>
        </p:nvSpPr>
        <p:spPr>
          <a:xfrm>
            <a:off x="1143000" y="162650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Giải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nghĩa</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từ</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khó</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152843" y="9062403"/>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6"/>
          <a:stretch>
            <a:fillRect/>
          </a:stretch>
        </p:blipFill>
        <p:spPr>
          <a:xfrm>
            <a:off x="6400800" y="37687"/>
            <a:ext cx="6486706" cy="2139881"/>
          </a:xfrm>
          <a:prstGeom prst="rect">
            <a:avLst/>
          </a:prstGeom>
        </p:spPr>
      </p:pic>
      <p:sp>
        <p:nvSpPr>
          <p:cNvPr id="12" name="TextBox 4"/>
          <p:cNvSpPr txBox="1"/>
          <p:nvPr/>
        </p:nvSpPr>
        <p:spPr>
          <a:xfrm>
            <a:off x="1194338" y="2725426"/>
            <a:ext cx="16484061" cy="2031325"/>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Chạy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trạm</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4" name="TextBox 4"/>
          <p:cNvSpPr txBox="1"/>
          <p:nvPr/>
        </p:nvSpPr>
        <p:spPr>
          <a:xfrm>
            <a:off x="1194338" y="4952794"/>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Thụ</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phong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phong</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4"/>
          <p:cNvSpPr txBox="1"/>
          <p:nvPr/>
        </p:nvSpPr>
        <p:spPr>
          <a:xfrm>
            <a:off x="1143000" y="5918721"/>
            <a:ext cx="16484061" cy="1354217"/>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Thừa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tuyên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tỉnh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nay.</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1143000" y="7468980"/>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pháp</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phép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7" name="TextBox 4"/>
          <p:cNvSpPr txBox="1"/>
          <p:nvPr/>
        </p:nvSpPr>
        <p:spPr>
          <a:xfrm>
            <a:off x="1199418" y="8430821"/>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Tùy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cơ</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biến</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60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641043" y="8590349"/>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5" name="Picture 4"/>
          <p:cNvPicPr>
            <a:picLocks noChangeAspect="1"/>
          </p:cNvPicPr>
          <p:nvPr/>
        </p:nvPicPr>
        <p:blipFill>
          <a:blip r:embed="rId5"/>
          <a:stretch>
            <a:fillRect/>
          </a:stretch>
        </p:blipFill>
        <p:spPr>
          <a:xfrm>
            <a:off x="6005810" y="24179"/>
            <a:ext cx="6486706" cy="2139881"/>
          </a:xfrm>
          <a:prstGeom prst="rect">
            <a:avLst/>
          </a:prstGeom>
        </p:spPr>
      </p:pic>
      <p:sp>
        <p:nvSpPr>
          <p:cNvPr id="10" name="TextBox 9"/>
          <p:cNvSpPr txBox="1"/>
          <p:nvPr/>
        </p:nvSpPr>
        <p:spPr>
          <a:xfrm>
            <a:off x="1524000" y="3104358"/>
            <a:ext cx="10363200" cy="6863417"/>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Ngô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a:t>
            </a:r>
          </a:p>
          <a:p>
            <a:pPr algn="just"/>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Ức</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1709-1763)</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Thì Sĩ (1726-1780)</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Thì Nhậm (1746-1803)</a:t>
            </a:r>
            <a:r>
              <a:rPr lang="en-US"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Ngô Thì Chí (1753-1788)</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Ngô Thì Du (1772-1840)</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Thì Hương (1774-1821),..</a:t>
            </a:r>
          </a:p>
          <a:p>
            <a:pPr algn="just"/>
            <a:endParaRPr lang="vi-VN" sz="4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12442227" y="1956642"/>
            <a:ext cx="5619750" cy="8011133"/>
          </a:xfrm>
          <a:prstGeom prst="rect">
            <a:avLst/>
          </a:prstGeom>
        </p:spPr>
      </p:pic>
    </p:spTree>
    <p:extLst>
      <p:ext uri="{BB962C8B-B14F-4D97-AF65-F5344CB8AC3E}">
        <p14:creationId xmlns:p14="http://schemas.microsoft.com/office/powerpoint/2010/main" val="227786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5" name="Group 4"/>
          <p:cNvGrpSpPr/>
          <p:nvPr/>
        </p:nvGrpSpPr>
        <p:grpSpPr>
          <a:xfrm>
            <a:off x="1048157" y="2751327"/>
            <a:ext cx="9353143" cy="1072962"/>
            <a:chOff x="1048157" y="2751327"/>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721775"/>
            <a:ext cx="8723244" cy="2031325"/>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viết bằng chữ Hán theo lối chương hồi, gồm 17 hồi.</a:t>
            </a:r>
          </a:p>
          <a:p>
            <a:pPr algn="just"/>
            <a:endParaRPr lang="en-US" sz="4400" dirty="0">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048157" y="5726843"/>
            <a:ext cx="9353143" cy="1072962"/>
            <a:chOff x="1048157" y="5726843"/>
            <a:chExt cx="9353143" cy="1072962"/>
          </a:xfrm>
        </p:grpSpPr>
        <p:pic>
          <p:nvPicPr>
            <p:cNvPr id="18"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60044" flipH="1">
              <a:off x="1048157" y="5988127"/>
              <a:ext cx="962873" cy="811678"/>
            </a:xfrm>
            <a:prstGeom prst="rect">
              <a:avLst/>
            </a:prstGeom>
          </p:spPr>
        </p:pic>
        <p:sp>
          <p:nvSpPr>
            <p:cNvPr id="19" name="TextBox 4"/>
            <p:cNvSpPr txBox="1"/>
            <p:nvPr/>
          </p:nvSpPr>
          <p:spPr>
            <a:xfrm>
              <a:off x="2286000" y="5726843"/>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Phương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thức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đạt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20" name="TextBox 4"/>
          <p:cNvSpPr txBox="1"/>
          <p:nvPr/>
        </p:nvSpPr>
        <p:spPr>
          <a:xfrm>
            <a:off x="2438401" y="6697291"/>
            <a:ext cx="872324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2" descr="Mã LIFEMALL995 giảm 10% đơn 99K] Sách.__.Hoàng Lê Nhất Thống Chí | Shopee  Việt Nam">
            <a:extLst>
              <a:ext uri="{FF2B5EF4-FFF2-40B4-BE49-F238E27FC236}">
                <a16:creationId xmlns:a16="http://schemas.microsoft.com/office/drawing/2014/main" id="{AB4CF46B-8601-464B-B3B5-F672EAA81EB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2750" l="10000" r="90000">
                        <a14:foregroundMark x1="28125" y1="16000" x2="77875" y2="20875"/>
                        <a14:foregroundMark x1="22625" y1="15875" x2="26625" y2="16500"/>
                        <a14:foregroundMark x1="28125" y1="92750" x2="77750" y2="91750"/>
                        <a14:foregroundMark x1="48375" y1="15625" x2="77625" y2="15625"/>
                      </a14:backgroundRemoval>
                    </a14:imgEffect>
                  </a14:imgLayer>
                </a14:imgProps>
              </a:ext>
              <a:ext uri="{28A0092B-C50C-407E-A947-70E740481C1C}">
                <a14:useLocalDpi xmlns:a14="http://schemas.microsoft.com/office/drawing/2010/main" val="0"/>
              </a:ext>
            </a:extLst>
          </a:blip>
          <a:srcRect r="13670" b="-357"/>
          <a:stretch/>
        </p:blipFill>
        <p:spPr bwMode="auto">
          <a:xfrm>
            <a:off x="10579883" y="1611525"/>
            <a:ext cx="6494957" cy="7018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2080</TotalTime>
  <Words>4141</Words>
  <Application>Microsoft Office PowerPoint</Application>
  <PresentationFormat>Custom</PresentationFormat>
  <Paragraphs>262</Paragraphs>
  <Slides>48</Slides>
  <Notes>48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Times New Roman</vt:lpstr>
      <vt:lpstr>Wingdings</vt:lpstr>
      <vt:lpstr>#9Slide05 IcielSanelma</vt:lpstr>
      <vt:lpstr>Montserrat Alternates Black</vt:lpstr>
      <vt:lpstr>Calibri</vt:lpstr>
      <vt:lpstr>Arial</vt:lpstr>
      <vt:lpstr>Microsoft Sans Serif</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cp:lastModifiedBy>Ha Viet ANh</cp:lastModifiedBy>
  <cp:revision>93</cp:revision>
  <dcterms:created xsi:type="dcterms:W3CDTF">2006-08-16T00:00:00Z</dcterms:created>
  <dcterms:modified xsi:type="dcterms:W3CDTF">2025-12-12T11:47:51Z</dcterms:modified>
  <dc:identifier>DAFf3JSzSY4</dc:identifier>
</cp:coreProperties>
</file>